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 id="214748368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5143500" cx="9144000"/>
  <p:notesSz cx="6858000" cy="9144000"/>
  <p:embeddedFontLst>
    <p:embeddedFont>
      <p:font typeface="Do Hyeon"/>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B49B39-2CBC-4213-8529-6E50F2AC45C1}">
  <a:tblStyle styleId="{55B49B39-2CBC-4213-8529-6E50F2AC45C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186D90-C634-4F8B-9215-A56B24157609}" styleName="Table_1">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slide" Target="slides/slide36.xml"/><Relationship Id="rId21" Type="http://schemas.openxmlformats.org/officeDocument/2006/relationships/slide" Target="slides/slide13.xml"/><Relationship Id="rId43" Type="http://schemas.openxmlformats.org/officeDocument/2006/relationships/slide" Target="slides/slide35.xml"/><Relationship Id="rId24" Type="http://schemas.openxmlformats.org/officeDocument/2006/relationships/slide" Target="slides/slide16.xml"/><Relationship Id="rId23" Type="http://schemas.openxmlformats.org/officeDocument/2006/relationships/slide" Target="slides/slide15.xml"/><Relationship Id="rId45" Type="http://schemas.openxmlformats.org/officeDocument/2006/relationships/font" Target="fonts/DoHyeo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800">
                <a:solidFill>
                  <a:schemeClr val="dk1"/>
                </a:solidFill>
                <a:highlight>
                  <a:srgbClr val="FDFDFD"/>
                </a:highlight>
                <a:latin typeface="Microsoft Yahei"/>
                <a:ea typeface="Microsoft Yahei"/>
                <a:cs typeface="Microsoft Yahei"/>
                <a:sym typeface="Microsoft Yahei"/>
              </a:rPr>
              <a:t>////</a:t>
            </a:r>
            <a:endParaRPr sz="180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800">
                <a:solidFill>
                  <a:schemeClr val="dk1"/>
                </a:solidFill>
                <a:highlight>
                  <a:srgbClr val="FDFDFD"/>
                </a:highlight>
                <a:latin typeface="Microsoft Yahei"/>
                <a:ea typeface="Microsoft Yahei"/>
                <a:cs typeface="Microsoft Yahei"/>
                <a:sym typeface="Microsoft Yahei"/>
              </a:rPr>
              <a:t>Hello, I'm Nayoung Choi of Team D. </a:t>
            </a:r>
            <a:endParaRPr sz="180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80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800">
                <a:solidFill>
                  <a:schemeClr val="dk1"/>
                </a:solidFill>
                <a:highlight>
                  <a:srgbClr val="FDFDFD"/>
                </a:highlight>
                <a:latin typeface="Microsoft Yahei"/>
                <a:ea typeface="Microsoft Yahei"/>
                <a:cs typeface="Microsoft Yahei"/>
                <a:sym typeface="Microsoft Yahei"/>
              </a:rPr>
              <a:t>Now </a:t>
            </a:r>
            <a:r>
              <a:rPr lang="ko" sz="1800">
                <a:solidFill>
                  <a:schemeClr val="dk1"/>
                </a:solidFill>
                <a:highlight>
                  <a:srgbClr val="FDFDFD"/>
                </a:highlight>
                <a:latin typeface="Microsoft Yahei"/>
                <a:ea typeface="Microsoft Yahei"/>
                <a:cs typeface="Microsoft Yahei"/>
                <a:sym typeface="Microsoft Yahei"/>
              </a:rPr>
              <a:t>I will start our mid-term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
              <a:t>//</a:t>
            </a:r>
            <a:endParaRPr/>
          </a:p>
          <a:p>
            <a:pPr indent="0" lvl="0" marL="0" rtl="0" algn="l">
              <a:lnSpc>
                <a:spcPct val="100000"/>
              </a:lnSpc>
              <a:spcBef>
                <a:spcPts val="0"/>
              </a:spcBef>
              <a:spcAft>
                <a:spcPts val="0"/>
              </a:spcAft>
              <a:buClr>
                <a:schemeClr val="dk1"/>
              </a:buClr>
              <a:buSzPts val="1100"/>
              <a:buFont typeface="Arial"/>
              <a:buNone/>
            </a:pPr>
            <a:r>
              <a:rPr lang="ko"/>
              <a:t>we chose php and mysql for backend db connection.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ko"/>
              <a:t>Beacuse php and mysql are both widely used and have a large community of developers </a:t>
            </a:r>
            <a:endParaRPr/>
          </a:p>
          <a:p>
            <a:pPr indent="0" lvl="0" marL="0" rtl="0" algn="l">
              <a:lnSpc>
                <a:spcPct val="100000"/>
              </a:lnSpc>
              <a:spcBef>
                <a:spcPts val="0"/>
              </a:spcBef>
              <a:spcAft>
                <a:spcPts val="0"/>
              </a:spcAft>
              <a:buClr>
                <a:schemeClr val="dk1"/>
              </a:buClr>
              <a:buSzPts val="1100"/>
              <a:buFont typeface="Arial"/>
              <a:buNone/>
            </a:pPr>
            <a:r>
              <a:rPr lang="ko"/>
              <a:t>so we can have a lot of community support.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ko"/>
              <a:t>In addition, both languages are relatively easy to learn and use</a:t>
            </a:r>
            <a:endParaRPr/>
          </a:p>
          <a:p>
            <a:pPr indent="0" lvl="0" marL="0" rtl="0" algn="l">
              <a:lnSpc>
                <a:spcPct val="100000"/>
              </a:lnSpc>
              <a:spcBef>
                <a:spcPts val="0"/>
              </a:spcBef>
              <a:spcAft>
                <a:spcPts val="0"/>
              </a:spcAft>
              <a:buClr>
                <a:schemeClr val="dk1"/>
              </a:buClr>
              <a:buSzPts val="1100"/>
              <a:buFont typeface="Arial"/>
              <a:buNone/>
            </a:pPr>
            <a:r>
              <a:rPr lang="ko"/>
              <a:t>For beginners.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ko"/>
              <a:t>PHP MYSQL 선정이유</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ko" sz="1300"/>
              <a:t>php is a server-side scripting language that has been around since 1994 </a:t>
            </a:r>
            <a:endParaRPr sz="1300"/>
          </a:p>
          <a:p>
            <a:pPr indent="0" lvl="0" marL="0" rtl="0" algn="l">
              <a:lnSpc>
                <a:spcPct val="100000"/>
              </a:lnSpc>
              <a:spcBef>
                <a:spcPts val="0"/>
              </a:spcBef>
              <a:spcAft>
                <a:spcPts val="0"/>
              </a:spcAft>
              <a:buClr>
                <a:schemeClr val="dk1"/>
              </a:buClr>
              <a:buSzPts val="1100"/>
              <a:buFont typeface="Arial"/>
              <a:buNone/>
            </a:pPr>
            <a:r>
              <a:rPr lang="ko" sz="1300"/>
              <a:t>so it can be considered an old language in web development.</a:t>
            </a:r>
            <a:endParaRPr sz="1300"/>
          </a:p>
          <a:p>
            <a:pPr indent="0" lvl="0" marL="0" rtl="0" algn="l">
              <a:lnSpc>
                <a:spcPct val="100000"/>
              </a:lnSpc>
              <a:spcBef>
                <a:spcPts val="0"/>
              </a:spcBef>
              <a:spcAft>
                <a:spcPts val="0"/>
              </a:spcAft>
              <a:buClr>
                <a:schemeClr val="dk1"/>
              </a:buClr>
              <a:buSzPts val="1100"/>
              <a:buFont typeface="Arial"/>
              <a:buNone/>
            </a:pPr>
            <a:r>
              <a:t/>
            </a:r>
            <a:endParaRPr sz="1300"/>
          </a:p>
          <a:p>
            <a:pPr indent="0" lvl="0" marL="0" rtl="0" algn="l">
              <a:lnSpc>
                <a:spcPct val="100000"/>
              </a:lnSpc>
              <a:spcBef>
                <a:spcPts val="0"/>
              </a:spcBef>
              <a:spcAft>
                <a:spcPts val="0"/>
              </a:spcAft>
              <a:buClr>
                <a:schemeClr val="dk1"/>
              </a:buClr>
              <a:buSzPts val="1100"/>
              <a:buFont typeface="Arial"/>
              <a:buNone/>
            </a:pPr>
            <a:r>
              <a:rPr lang="ko" sz="1300"/>
              <a:t>HOWEVER</a:t>
            </a:r>
            <a:endParaRPr sz="1300"/>
          </a:p>
          <a:p>
            <a:pPr indent="0" lvl="0" marL="0" rtl="0" algn="l">
              <a:lnSpc>
                <a:spcPct val="100000"/>
              </a:lnSpc>
              <a:spcBef>
                <a:spcPts val="0"/>
              </a:spcBef>
              <a:spcAft>
                <a:spcPts val="0"/>
              </a:spcAft>
              <a:buClr>
                <a:schemeClr val="dk1"/>
              </a:buClr>
              <a:buSzPts val="1100"/>
              <a:buFont typeface="Arial"/>
              <a:buNone/>
            </a:pPr>
            <a:r>
              <a:t/>
            </a:r>
            <a:endParaRPr sz="1300"/>
          </a:p>
          <a:p>
            <a:pPr indent="0" lvl="0" marL="0" rtl="0" algn="l">
              <a:lnSpc>
                <a:spcPct val="100000"/>
              </a:lnSpc>
              <a:spcBef>
                <a:spcPts val="0"/>
              </a:spcBef>
              <a:spcAft>
                <a:spcPts val="0"/>
              </a:spcAft>
              <a:buSzPts val="1100"/>
              <a:buNone/>
            </a:pPr>
            <a:r>
              <a:rPr lang="ko" sz="1300"/>
              <a:t>1. Popularity and community support: </a:t>
            </a:r>
            <a:endParaRPr sz="1300"/>
          </a:p>
          <a:p>
            <a:pPr indent="0" lvl="0" marL="0" rtl="0" algn="l">
              <a:lnSpc>
                <a:spcPct val="100000"/>
              </a:lnSpc>
              <a:spcBef>
                <a:spcPts val="0"/>
              </a:spcBef>
              <a:spcAft>
                <a:spcPts val="0"/>
              </a:spcAft>
              <a:buSzPts val="1100"/>
              <a:buNone/>
            </a:pPr>
            <a:r>
              <a:rPr lang="ko" sz="1300"/>
              <a:t>PHP and MySQL are both widely used and have a large community of developers so we can have a lot of community support.</a:t>
            </a:r>
            <a:endParaRPr sz="1300"/>
          </a:p>
          <a:p>
            <a:pPr indent="0" lvl="0" marL="0" rtl="0" algn="l">
              <a:lnSpc>
                <a:spcPct val="100000"/>
              </a:lnSpc>
              <a:spcBef>
                <a:spcPts val="0"/>
              </a:spcBef>
              <a:spcAft>
                <a:spcPts val="0"/>
              </a:spcAft>
              <a:buClr>
                <a:schemeClr val="dk1"/>
              </a:buClr>
              <a:buSzPts val="1100"/>
              <a:buFont typeface="Arial"/>
              <a:buNone/>
            </a:pPr>
            <a:r>
              <a:t/>
            </a:r>
            <a:endParaRPr sz="1300"/>
          </a:p>
          <a:p>
            <a:pPr indent="0" lvl="0" marL="0" rtl="0" algn="l">
              <a:lnSpc>
                <a:spcPct val="100000"/>
              </a:lnSpc>
              <a:spcBef>
                <a:spcPts val="0"/>
              </a:spcBef>
              <a:spcAft>
                <a:spcPts val="0"/>
              </a:spcAft>
              <a:buSzPts val="1100"/>
              <a:buNone/>
            </a:pPr>
            <a:r>
              <a:rPr lang="ko" sz="1300"/>
              <a:t>2. PHP is a relatively easy language to learn and use, even for beginners.</a:t>
            </a:r>
            <a:endParaRPr sz="1300"/>
          </a:p>
          <a:p>
            <a:pPr indent="0" lvl="0" marL="0" rtl="0" algn="l">
              <a:lnSpc>
                <a:spcPct val="100000"/>
              </a:lnSpc>
              <a:spcBef>
                <a:spcPts val="0"/>
              </a:spcBef>
              <a:spcAft>
                <a:spcPts val="0"/>
              </a:spcAft>
              <a:buSzPts val="1100"/>
              <a:buNone/>
            </a:pPr>
            <a:r>
              <a:rPr lang="ko" sz="1300"/>
              <a:t> It has a simple and intuitive syntax, and there are many libraries and frameworks available that can help you get started quickly. </a:t>
            </a:r>
            <a:endParaRPr sz="1300"/>
          </a:p>
          <a:p>
            <a:pPr indent="0" lvl="0" marL="0" rtl="0" algn="l">
              <a:lnSpc>
                <a:spcPct val="100000"/>
              </a:lnSpc>
              <a:spcBef>
                <a:spcPts val="0"/>
              </a:spcBef>
              <a:spcAft>
                <a:spcPts val="0"/>
              </a:spcAft>
              <a:buClr>
                <a:schemeClr val="dk1"/>
              </a:buClr>
              <a:buSzPts val="1100"/>
              <a:buFont typeface="Arial"/>
              <a:buNone/>
            </a:pPr>
            <a:r>
              <a:rPr lang="ko" sz="1300"/>
              <a:t>MySQL is also easy to use, especially for small to medium-sized databases.</a:t>
            </a:r>
            <a:endParaRPr sz="1300"/>
          </a:p>
          <a:p>
            <a:pPr indent="0" lvl="0" marL="0" rtl="0" algn="l">
              <a:lnSpc>
                <a:spcPct val="100000"/>
              </a:lnSpc>
              <a:spcBef>
                <a:spcPts val="0"/>
              </a:spcBef>
              <a:spcAft>
                <a:spcPts val="0"/>
              </a:spcAft>
              <a:buClr>
                <a:schemeClr val="dk1"/>
              </a:buClr>
              <a:buSzPts val="1100"/>
              <a:buFont typeface="Arial"/>
              <a:buNone/>
            </a:pPr>
            <a:r>
              <a:t/>
            </a:r>
            <a:endParaRPr sz="1300"/>
          </a:p>
          <a:p>
            <a:pPr indent="0" lvl="0" marL="0" rtl="0" algn="l">
              <a:lnSpc>
                <a:spcPct val="100000"/>
              </a:lnSpc>
              <a:spcBef>
                <a:spcPts val="0"/>
              </a:spcBef>
              <a:spcAft>
                <a:spcPts val="0"/>
              </a:spcAft>
              <a:buSzPts val="1100"/>
              <a:buNone/>
            </a:pPr>
            <a:r>
              <a:t/>
            </a:r>
            <a:endParaRPr sz="1300"/>
          </a:p>
        </p:txBody>
      </p:sp>
      <p:sp>
        <p:nvSpPr>
          <p:cNvPr id="265" name="Google Shape;2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ko" sz="1300"/>
              <a:t>//</a:t>
            </a:r>
            <a:endParaRPr sz="1300"/>
          </a:p>
          <a:p>
            <a:pPr indent="0" lvl="0" marL="0" rtl="0" algn="l">
              <a:lnSpc>
                <a:spcPct val="100000"/>
              </a:lnSpc>
              <a:spcBef>
                <a:spcPts val="0"/>
              </a:spcBef>
              <a:spcAft>
                <a:spcPts val="0"/>
              </a:spcAft>
              <a:buSzPts val="1100"/>
              <a:buNone/>
            </a:pPr>
            <a:r>
              <a:rPr lang="ko" sz="1300"/>
              <a:t>The following simple conditions have been added to the ID and password creation.</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The ID must be at least 6 characters long and can only be English characters.</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Password must be at least 8 characters long and can only be English characters.</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And it must contain at least two special characters.</a:t>
            </a:r>
            <a:endParaRPr sz="1300"/>
          </a:p>
          <a:p>
            <a:pPr indent="0" lvl="0" marL="0" rtl="0" algn="l">
              <a:lnSpc>
                <a:spcPct val="100000"/>
              </a:lnSpc>
              <a:spcBef>
                <a:spcPts val="0"/>
              </a:spcBef>
              <a:spcAft>
                <a:spcPts val="0"/>
              </a:spcAft>
              <a:buSzPts val="1100"/>
              <a:buNone/>
            </a:pPr>
            <a:r>
              <a:t/>
            </a:r>
            <a:endParaRPr sz="1300"/>
          </a:p>
        </p:txBody>
      </p:sp>
      <p:sp>
        <p:nvSpPr>
          <p:cNvPr id="273" name="Google Shape;27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ko"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ko" sz="1300"/>
              <a:t>//</a:t>
            </a:r>
            <a:endParaRPr sz="1300"/>
          </a:p>
          <a:p>
            <a:pPr indent="0" lvl="0" marL="0" rtl="0" algn="l">
              <a:lnSpc>
                <a:spcPct val="100000"/>
              </a:lnSpc>
              <a:spcBef>
                <a:spcPts val="0"/>
              </a:spcBef>
              <a:spcAft>
                <a:spcPts val="0"/>
              </a:spcAft>
              <a:buNone/>
            </a:pPr>
            <a:r>
              <a:rPr lang="ko" sz="1300"/>
              <a:t>We created a user information table as follows. </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“id“ is defined as "UNSIGNED AUTO_INCREMENT PRIMARY KEY" and "username" is defined as VARCHAR (30). </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"userpassword" is VARCHAR (300) to handle "hashing" for security purpose.</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참고</a:t>
            </a:r>
            <a:endParaRPr/>
          </a:p>
          <a:p>
            <a:pPr indent="0" lvl="0" marL="0" rtl="0" algn="l">
              <a:lnSpc>
                <a:spcPct val="100000"/>
              </a:lnSpc>
              <a:spcBef>
                <a:spcPts val="0"/>
              </a:spcBef>
              <a:spcAft>
                <a:spcPts val="0"/>
              </a:spcAft>
              <a:buSzPts val="1100"/>
              <a:buNone/>
            </a:pPr>
            <a:r>
              <a:rPr lang="ko"/>
              <a:t>해싱에는 php의 아래 함수를 사용했습니다.</a:t>
            </a:r>
            <a:endParaRPr/>
          </a:p>
          <a:p>
            <a:pPr indent="0" lvl="0" marL="0" rtl="0" algn="l">
              <a:lnSpc>
                <a:spcPct val="100000"/>
              </a:lnSpc>
              <a:spcBef>
                <a:spcPts val="0"/>
              </a:spcBef>
              <a:spcAft>
                <a:spcPts val="0"/>
              </a:spcAft>
              <a:buSzPts val="1100"/>
              <a:buNone/>
            </a:pPr>
            <a:r>
              <a:rPr lang="ko"/>
              <a:t>password_hash() : create a new password hash using a strong one-way hashing algorithm.</a:t>
            </a:r>
            <a:endParaRPr/>
          </a:p>
          <a:p>
            <a:pPr indent="0" lvl="0" marL="0" rtl="0" algn="l">
              <a:lnSpc>
                <a:spcPct val="100000"/>
              </a:lnSpc>
              <a:spcBef>
                <a:spcPts val="0"/>
              </a:spcBef>
              <a:spcAft>
                <a:spcPts val="0"/>
              </a:spcAft>
              <a:buSzPts val="1100"/>
              <a:buNone/>
            </a:pPr>
            <a:r>
              <a:rPr lang="ko"/>
              <a:t>해싱 후에 비밀번호가 암호화되어 더 길어져 저렇게 300처럼 길게 잡아준다고합니다.</a:t>
            </a:r>
            <a:endParaRPr/>
          </a:p>
          <a:p>
            <a:pPr indent="0" lvl="0" marL="0" rtl="0" algn="l">
              <a:lnSpc>
                <a:spcPct val="100000"/>
              </a:lnSpc>
              <a:spcBef>
                <a:spcPts val="0"/>
              </a:spcBef>
              <a:spcAft>
                <a:spcPts val="0"/>
              </a:spcAft>
              <a:buSzPts val="1100"/>
              <a:buNone/>
            </a:pPr>
            <a:r>
              <a:t/>
            </a:r>
            <a:endParaRPr/>
          </a:p>
        </p:txBody>
      </p:sp>
      <p:sp>
        <p:nvSpPr>
          <p:cNvPr id="280" name="Google Shape;28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ko"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ko" sz="1300"/>
              <a:t>//</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I</a:t>
            </a:r>
            <a:r>
              <a:rPr lang="ko" sz="1300"/>
              <a:t>n conclusion, we connected the DB and we can save the information in the DB for “sign-up” </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and check the information when “log-in”, saving the user information ultimately.</a:t>
            </a:r>
            <a:endParaRPr sz="1300"/>
          </a:p>
          <a:p>
            <a:pPr indent="0" lvl="0" marL="0" rtl="0" algn="l">
              <a:lnSpc>
                <a:spcPct val="100000"/>
              </a:lnSpc>
              <a:spcBef>
                <a:spcPts val="0"/>
              </a:spcBef>
              <a:spcAft>
                <a:spcPts val="0"/>
              </a:spcAft>
              <a:buSzPts val="1100"/>
              <a:buNone/>
            </a:pPr>
            <a:r>
              <a:t/>
            </a:r>
            <a:endParaRPr sz="1300"/>
          </a:p>
        </p:txBody>
      </p:sp>
      <p:sp>
        <p:nvSpPr>
          <p:cNvPr id="287" name="Google Shape;28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ko"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This is the Index of today’s presentation.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First of all, I will show you the progress timeline and the role of each team member.</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 Then, I will explain what we worked on DB, front end, and server.</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ko" sz="1800"/>
              <a:t>Our main application is object detection and emotion recognition. We use Yolov8 for this. </a:t>
            </a:r>
            <a:endParaRPr/>
          </a:p>
        </p:txBody>
      </p:sp>
      <p:sp>
        <p:nvSpPr>
          <p:cNvPr id="370" name="Google Shape;37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ko" sz="1100"/>
              <a:t>Yolo is one of the object recognition deep learning models. Yolo is often used for real-time object recognition because of its high speed and high accuracy by using bind box and class </a:t>
            </a:r>
            <a:endParaRPr sz="1100"/>
          </a:p>
          <a:p>
            <a:pPr indent="0" lvl="0" marL="0" marR="0" rtl="0" algn="l">
              <a:lnSpc>
                <a:spcPct val="100000"/>
              </a:lnSpc>
              <a:spcBef>
                <a:spcPts val="0"/>
              </a:spcBef>
              <a:spcAft>
                <a:spcPts val="0"/>
              </a:spcAft>
              <a:buClr>
                <a:srgbClr val="000000"/>
              </a:buClr>
              <a:buSzPts val="1100"/>
              <a:buFont typeface="Arial"/>
              <a:buNone/>
            </a:pPr>
            <a:r>
              <a:rPr lang="ko" sz="1100"/>
              <a:t>. And Tolov8 is SOTA model of Yolo.</a:t>
            </a:r>
            <a:endParaRPr/>
          </a:p>
        </p:txBody>
      </p:sp>
      <p:sp>
        <p:nvSpPr>
          <p:cNvPr id="377" name="Google Shape;37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ko" sz="1800"/>
              <a:t>This is overview of our prototype application. We run python on local and render it to front by flask. Application receives the video from the webcam and feeds it into the object recognition model to get the result.</a:t>
            </a:r>
            <a:endParaRPr sz="1800"/>
          </a:p>
          <a:p>
            <a:pPr indent="0" lvl="0" marL="0" rtl="0" algn="l">
              <a:lnSpc>
                <a:spcPct val="100000"/>
              </a:lnSpc>
              <a:spcBef>
                <a:spcPts val="0"/>
              </a:spcBef>
              <a:spcAft>
                <a:spcPts val="0"/>
              </a:spcAft>
              <a:buSzPts val="1100"/>
              <a:buNone/>
            </a:pPr>
            <a:r>
              <a:t/>
            </a:r>
            <a:endParaRPr/>
          </a:p>
        </p:txBody>
      </p:sp>
      <p:sp>
        <p:nvSpPr>
          <p:cNvPr id="385" name="Google Shape;38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ko">
                <a:solidFill>
                  <a:srgbClr val="111111"/>
                </a:solidFill>
              </a:rPr>
              <a:t>Flask is a lightweight Python framework for web applications that provides the basics for URL routing and page rendering. Flask is called a "micro" framework because it doesn’t directly provide features like form validation, database abstraction, authentication, and so on. Such features are instead provided by third-party libraries</a:t>
            </a:r>
            <a:endParaRPr/>
          </a:p>
        </p:txBody>
      </p:sp>
      <p:sp>
        <p:nvSpPr>
          <p:cNvPr id="398" name="Google Shape;39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ko"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ko">
                <a:solidFill>
                  <a:srgbClr val="000000"/>
                </a:solidFill>
              </a:rPr>
              <a:t>Route is a method of processing URL paths in Flask. The route links the URL path to the function. For example, @app.route (‘/video_feed') defines a function that handles incoming requests in the video_feed path. This function returns video stream by frames.</a:t>
            </a:r>
            <a:br>
              <a:rPr lang="ko"/>
            </a:br>
            <a:br>
              <a:rPr lang="ko"/>
            </a:br>
            <a:r>
              <a:rPr b="0" i="0" lang="ko">
                <a:solidFill>
                  <a:srgbClr val="000000"/>
                </a:solidFill>
              </a:rPr>
              <a:t>Rendering is the way Flask uses HTML templates to create dynamic web pages. Use the render_template() function to render HTML templates in Flask. This function accepts template file names and variables as arguments.</a:t>
            </a:r>
            <a:endParaRPr/>
          </a:p>
        </p:txBody>
      </p:sp>
      <p:sp>
        <p:nvSpPr>
          <p:cNvPr id="408" name="Google Shape;40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To start with the front-end plan,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we will continue to revise the program based on survey feedback from parents of autistic children,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so the program of fianl version is likely to be completed around week 14.</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There are several naver cafes for parents and therapist of autistic children.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Our team is planning to conduct a survey mainly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at 거북맘토끼맘 카페, which has 270,000 members.</a:t>
            </a:r>
            <a:endParaRPr sz="1350">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ko" sz="1800"/>
              <a:t>이 앞에 앱 시연 </a:t>
            </a:r>
            <a:endParaRPr sz="1800"/>
          </a:p>
          <a:p>
            <a:pPr indent="0" lvl="0" marL="0" marR="0" rtl="0" algn="l">
              <a:lnSpc>
                <a:spcPct val="100000"/>
              </a:lnSpc>
              <a:spcBef>
                <a:spcPts val="0"/>
              </a:spcBef>
              <a:spcAft>
                <a:spcPts val="0"/>
              </a:spcAft>
              <a:buClr>
                <a:srgbClr val="000000"/>
              </a:buClr>
              <a:buSzPts val="1100"/>
              <a:buFont typeface="Arial"/>
              <a:buNone/>
            </a:pPr>
            <a:r>
              <a:t/>
            </a:r>
            <a:endParaRPr sz="1800"/>
          </a:p>
          <a:p>
            <a:pPr indent="0" lvl="0" marL="0" marR="0" rtl="0" algn="l">
              <a:lnSpc>
                <a:spcPct val="100000"/>
              </a:lnSpc>
              <a:spcBef>
                <a:spcPts val="0"/>
              </a:spcBef>
              <a:spcAft>
                <a:spcPts val="0"/>
              </a:spcAft>
              <a:buClr>
                <a:srgbClr val="000000"/>
              </a:buClr>
              <a:buSzPts val="1100"/>
              <a:buFont typeface="Arial"/>
              <a:buNone/>
            </a:pPr>
            <a:r>
              <a:rPr lang="ko" sz="1800"/>
              <a:t>However, after running this local app, there were some problems. First, due to the lack of processing ability of the local pc, the frame decreased when image recognition was performed. And the flexibility of the front page was reduced by rendering the entire page from the local through flask.</a:t>
            </a:r>
            <a:endParaRPr sz="1800"/>
          </a:p>
          <a:p>
            <a:pPr indent="0" lvl="0" marL="0" rtl="0" algn="l">
              <a:lnSpc>
                <a:spcPct val="100000"/>
              </a:lnSpc>
              <a:spcBef>
                <a:spcPts val="0"/>
              </a:spcBef>
              <a:spcAft>
                <a:spcPts val="0"/>
              </a:spcAft>
              <a:buSzPts val="1100"/>
              <a:buNone/>
            </a:pPr>
            <a:r>
              <a:t/>
            </a:r>
            <a:endParaRPr/>
          </a:p>
        </p:txBody>
      </p:sp>
      <p:sp>
        <p:nvSpPr>
          <p:cNvPr id="420" name="Google Shape;42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ko" sz="1800"/>
              <a:t>We are currently in the process of trial and error with the goal of solving these problems and using the Colab server to run. So left side is error and right side is our trial.</a:t>
            </a:r>
            <a:endParaRPr sz="1800"/>
          </a:p>
          <a:p>
            <a:pPr indent="0" lvl="0" marL="0" rtl="0" algn="l">
              <a:lnSpc>
                <a:spcPct val="100000"/>
              </a:lnSpc>
              <a:spcBef>
                <a:spcPts val="0"/>
              </a:spcBef>
              <a:spcAft>
                <a:spcPts val="0"/>
              </a:spcAft>
              <a:buSzPts val="1100"/>
              <a:buNone/>
            </a:pPr>
            <a:r>
              <a:t/>
            </a:r>
            <a:endParaRPr/>
          </a:p>
        </p:txBody>
      </p:sp>
      <p:sp>
        <p:nvSpPr>
          <p:cNvPr id="427" name="Google Shape;4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07000"/>
              </a:lnSpc>
              <a:spcBef>
                <a:spcPts val="0"/>
              </a:spcBef>
              <a:spcAft>
                <a:spcPts val="800"/>
              </a:spcAft>
              <a:buSzPts val="1100"/>
              <a:buChar char="●"/>
            </a:pPr>
            <a:r>
              <a:rPr lang="ko" sz="1800"/>
              <a:t>We made front page by Vanilla javascript and html. We convert front end to react. </a:t>
            </a:r>
            <a:endParaRPr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ko"/>
              <a:t>As we said before, we are going to use Server and client way, not the local program. </a:t>
            </a:r>
            <a:endParaRPr/>
          </a:p>
          <a:p>
            <a:pPr indent="0" lvl="0" marL="158750" rtl="0" algn="l">
              <a:lnSpc>
                <a:spcPct val="100000"/>
              </a:lnSpc>
              <a:spcBef>
                <a:spcPts val="0"/>
              </a:spcBef>
              <a:spcAft>
                <a:spcPts val="0"/>
              </a:spcAft>
              <a:buSzPts val="1100"/>
              <a:buNone/>
            </a:pPr>
            <a:r>
              <a:rPr lang="ko"/>
              <a:t>So from this week to final, we will try to connect our local application to external server, so that client can simply connect to the web page.</a:t>
            </a:r>
            <a:endParaRPr/>
          </a:p>
          <a:p>
            <a:pPr indent="0" lvl="0" marL="158750" rtl="0" algn="l">
              <a:lnSpc>
                <a:spcPct val="100000"/>
              </a:lnSpc>
              <a:spcBef>
                <a:spcPts val="0"/>
              </a:spcBef>
              <a:spcAft>
                <a:spcPts val="0"/>
              </a:spcAft>
              <a:buSzPts val="1100"/>
              <a:buNone/>
            </a:pPr>
            <a:r>
              <a:rPr lang="ko"/>
              <a:t>We are going to use Ngrok program, as you can see it converts local page to external server.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ko"/>
              <a:t>So as you can see in the address window, Ngrok converted local html file to external server.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ko"/>
              <a:t>This shows our vision map. </a:t>
            </a:r>
            <a:endParaRPr/>
          </a:p>
          <a:p>
            <a:pPr indent="0" lvl="0" marL="158750" rtl="0" algn="l">
              <a:lnSpc>
                <a:spcPct val="100000"/>
              </a:lnSpc>
              <a:spcBef>
                <a:spcPts val="0"/>
              </a:spcBef>
              <a:spcAft>
                <a:spcPts val="0"/>
              </a:spcAft>
              <a:buSzPts val="1100"/>
              <a:buNone/>
            </a:pPr>
            <a:r>
              <a:rPr lang="ko"/>
              <a:t>And we will check about latency for real time webcam, and multiple access at the same time.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Likewise, server and DB operations may require modification based on survey feedback,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so we have set a long working period.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ai model dataset is currently only ready for the emotion dataset, and the object dataset is not ready yet.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And our team is considering adding a character recognition function/</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to compensate for the small number of classes in the fruit dataset.</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Lastly, a survey of parents of autistic children will be conducted from about three weeks later,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and the program will be revised and supplemented based on the survey.</a:t>
            </a:r>
            <a:endParaRPr sz="1350">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And I'll tell you about the parts that each team member is working on.</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Jiwon is mainly in charge of the front end,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Seyeon is in charge of the Database,</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 Jongwoo and Yongtaek are in charge of the server, </a:t>
            </a:r>
            <a:endParaRPr sz="135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350">
                <a:solidFill>
                  <a:schemeClr val="dk1"/>
                </a:solidFill>
                <a:highlight>
                  <a:srgbClr val="FDFDFD"/>
                </a:highlight>
                <a:latin typeface="Microsoft Yahei"/>
                <a:ea typeface="Microsoft Yahei"/>
                <a:cs typeface="Microsoft Yahei"/>
                <a:sym typeface="Microsoft Yahei"/>
              </a:rPr>
              <a:t>and finally, I am in charge of the AI data set.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ecab6a917_0_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sz="1800">
                <a:solidFill>
                  <a:schemeClr val="dk1"/>
                </a:solidFill>
                <a:highlight>
                  <a:srgbClr val="FDFDFD"/>
                </a:highlight>
                <a:latin typeface="Microsoft Yahei"/>
                <a:ea typeface="Microsoft Yahei"/>
                <a:cs typeface="Microsoft Yahei"/>
                <a:sym typeface="Microsoft Yahei"/>
              </a:rPr>
              <a:t>///</a:t>
            </a:r>
            <a:endParaRPr sz="180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800">
                <a:solidFill>
                  <a:schemeClr val="dk1"/>
                </a:solidFill>
                <a:highlight>
                  <a:srgbClr val="FDFDFD"/>
                </a:highlight>
                <a:latin typeface="Microsoft Yahei"/>
                <a:ea typeface="Microsoft Yahei"/>
                <a:cs typeface="Microsoft Yahei"/>
                <a:sym typeface="Microsoft Yahei"/>
              </a:rPr>
              <a:t>Then, I will explain what our team worked on DB from now on.</a:t>
            </a:r>
            <a:endParaRPr sz="180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sz="180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800">
                <a:solidFill>
                  <a:schemeClr val="dk1"/>
                </a:solidFill>
                <a:highlight>
                  <a:srgbClr val="FDFDFD"/>
                </a:highlight>
                <a:latin typeface="Microsoft Yahei"/>
                <a:ea typeface="Microsoft Yahei"/>
                <a:cs typeface="Microsoft Yahei"/>
                <a:sym typeface="Microsoft Yahei"/>
              </a:rPr>
              <a:t>First, i will tell you the difference </a:t>
            </a:r>
            <a:endParaRPr sz="1800">
              <a:solidFill>
                <a:schemeClr val="dk1"/>
              </a:solidFill>
              <a:highlight>
                <a:srgbClr val="FDFDFD"/>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rPr lang="ko" sz="1800">
                <a:solidFill>
                  <a:schemeClr val="dk1"/>
                </a:solidFill>
                <a:highlight>
                  <a:srgbClr val="FDFDFD"/>
                </a:highlight>
                <a:latin typeface="Microsoft Yahei"/>
                <a:ea typeface="Microsoft Yahei"/>
                <a:cs typeface="Microsoft Yahei"/>
                <a:sym typeface="Microsoft Yahei"/>
              </a:rPr>
              <a:t>between server side programming and client side programming.</a:t>
            </a:r>
            <a:endParaRPr sz="1800">
              <a:solidFill>
                <a:schemeClr val="dk1"/>
              </a:solidFill>
              <a:highlight>
                <a:srgbClr val="FDFDFD"/>
              </a:highlight>
              <a:latin typeface="Microsoft Yahei"/>
              <a:ea typeface="Microsoft Yahei"/>
              <a:cs typeface="Microsoft Yahei"/>
              <a:sym typeface="Microsoft Yahei"/>
            </a:endParaRPr>
          </a:p>
        </p:txBody>
      </p:sp>
      <p:sp>
        <p:nvSpPr>
          <p:cNvPr id="232" name="Google Shape;232;g21ecab6a91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ko" sz="1300"/>
              <a:t>///</a:t>
            </a:r>
            <a:endParaRPr sz="1300"/>
          </a:p>
          <a:p>
            <a:pPr indent="0" lvl="0" marL="0" rtl="0" algn="l">
              <a:lnSpc>
                <a:spcPct val="100000"/>
              </a:lnSpc>
              <a:spcBef>
                <a:spcPts val="0"/>
              </a:spcBef>
              <a:spcAft>
                <a:spcPts val="0"/>
              </a:spcAft>
              <a:buSzPts val="1100"/>
              <a:buNone/>
            </a:pPr>
            <a:r>
              <a:rPr lang="ko" sz="1300"/>
              <a:t>Server-side programming is responsible for connecting to the database and executing queries or retrieving data. </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Examples of server-side programming languages include PHP, Java and node.js. </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It can access directly to DB and has better security and performance.</a:t>
            </a:r>
            <a:endParaRPr sz="1300"/>
          </a:p>
          <a:p>
            <a:pPr indent="0" lvl="0" marL="0" rtl="0" algn="l">
              <a:lnSpc>
                <a:spcPct val="100000"/>
              </a:lnSpc>
              <a:spcBef>
                <a:spcPts val="0"/>
              </a:spcBef>
              <a:spcAft>
                <a:spcPts val="0"/>
              </a:spcAft>
              <a:buSzPts val="1100"/>
              <a:buNone/>
            </a:pPr>
            <a:r>
              <a:t/>
            </a:r>
            <a:endParaRPr/>
          </a:p>
        </p:txBody>
      </p:sp>
      <p:sp>
        <p:nvSpPr>
          <p:cNvPr id="241" name="Google Shape;24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ko"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a:t>
            </a:r>
            <a:endParaRPr sz="1300"/>
          </a:p>
          <a:p>
            <a:pPr indent="0" lvl="0" marL="0" rtl="0" algn="l">
              <a:lnSpc>
                <a:spcPct val="100000"/>
              </a:lnSpc>
              <a:spcBef>
                <a:spcPts val="0"/>
              </a:spcBef>
              <a:spcAft>
                <a:spcPts val="0"/>
              </a:spcAft>
              <a:buSzPts val="1100"/>
              <a:buNone/>
            </a:pPr>
            <a:r>
              <a:rPr lang="ko" sz="1300"/>
              <a:t>Client-side programming is typically not responsible for connecting to the database directly, </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but rather making requests to the server for data, which the server-side code then receives from the database.</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 Examples of client-side programming languages include HTML, CSS, and JavaScript. </a:t>
            </a:r>
            <a:endParaRPr sz="1300"/>
          </a:p>
          <a:p>
            <a:pPr indent="0" lvl="0" marL="0" rtl="0" algn="l">
              <a:lnSpc>
                <a:spcPct val="100000"/>
              </a:lnSpc>
              <a:spcBef>
                <a:spcPts val="0"/>
              </a:spcBef>
              <a:spcAft>
                <a:spcPts val="0"/>
              </a:spcAft>
              <a:buSzPts val="1100"/>
              <a:buNone/>
            </a:pPr>
            <a:r>
              <a:t/>
            </a:r>
            <a:endParaRPr sz="1300"/>
          </a:p>
          <a:p>
            <a:pPr indent="0" lvl="0" marL="0" rtl="0" algn="l">
              <a:lnSpc>
                <a:spcPct val="100000"/>
              </a:lnSpc>
              <a:spcBef>
                <a:spcPts val="0"/>
              </a:spcBef>
              <a:spcAft>
                <a:spcPts val="0"/>
              </a:spcAft>
              <a:buSzPts val="1100"/>
              <a:buNone/>
            </a:pPr>
            <a:r>
              <a:rPr lang="ko" sz="1300"/>
              <a:t>It access indirectly to database but has better usability and interactivity.</a:t>
            </a:r>
            <a:endParaRPr sz="1300"/>
          </a:p>
          <a:p>
            <a:pPr indent="0" lvl="0" marL="0" rtl="0" algn="l">
              <a:lnSpc>
                <a:spcPct val="100000"/>
              </a:lnSpc>
              <a:spcBef>
                <a:spcPts val="0"/>
              </a:spcBef>
              <a:spcAft>
                <a:spcPts val="0"/>
              </a:spcAft>
              <a:buSzPts val="1100"/>
              <a:buNone/>
            </a:pPr>
            <a:r>
              <a:t/>
            </a:r>
            <a:endParaRPr sz="1300"/>
          </a:p>
        </p:txBody>
      </p:sp>
      <p:sp>
        <p:nvSpPr>
          <p:cNvPr id="252" name="Google Shape;25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ko"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showMasterSp="0"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showMasterSp="0" type="blank">
  <p:cSld name="BLANK">
    <p:spTree>
      <p:nvGrpSpPr>
        <p:cNvPr id="62" name="Shape 62"/>
        <p:cNvGrpSpPr/>
        <p:nvPr/>
      </p:nvGrpSpPr>
      <p:grpSpPr>
        <a:xfrm>
          <a:off x="0" y="0"/>
          <a:ext cx="0" cy="0"/>
          <a:chOff x="0" y="0"/>
          <a:chExt cx="0" cy="0"/>
        </a:xfrm>
      </p:grpSpPr>
      <p:sp>
        <p:nvSpPr>
          <p:cNvPr id="63" name="Google Shape;63;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showMasterSp="0" type="titleOnly">
  <p:cSld name="TITLE_ONLY">
    <p:spTree>
      <p:nvGrpSpPr>
        <p:cNvPr id="66" name="Shape 66"/>
        <p:cNvGrpSpPr/>
        <p:nvPr/>
      </p:nvGrpSpPr>
      <p:grpSpPr>
        <a:xfrm>
          <a:off x="0" y="0"/>
          <a:ext cx="0" cy="0"/>
          <a:chOff x="0" y="0"/>
          <a:chExt cx="0" cy="0"/>
        </a:xfrm>
      </p:grpSpPr>
      <p:sp>
        <p:nvSpPr>
          <p:cNvPr id="67" name="Google Shape;67;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showMasterSp="0" type="title">
  <p:cSld name="TITLE">
    <p:spTree>
      <p:nvGrpSpPr>
        <p:cNvPr id="71" name="Shape 71"/>
        <p:cNvGrpSpPr/>
        <p:nvPr/>
      </p:nvGrpSpPr>
      <p:grpSpPr>
        <a:xfrm>
          <a:off x="0" y="0"/>
          <a:ext cx="0" cy="0"/>
          <a:chOff x="0" y="0"/>
          <a:chExt cx="0" cy="0"/>
        </a:xfrm>
      </p:grpSpPr>
      <p:sp>
        <p:nvSpPr>
          <p:cNvPr id="72" name="Google Shape;72;p1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Malgun Gothic"/>
              <a:buNone/>
              <a:defRPr sz="45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7"/>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4" name="Google Shape;74;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showMasterSp="0" type="secHead">
  <p:cSld name="SECTION_HEADER">
    <p:spTree>
      <p:nvGrpSpPr>
        <p:cNvPr id="77" name="Shape 77"/>
        <p:cNvGrpSpPr/>
        <p:nvPr/>
      </p:nvGrpSpPr>
      <p:grpSpPr>
        <a:xfrm>
          <a:off x="0" y="0"/>
          <a:ext cx="0" cy="0"/>
          <a:chOff x="0" y="0"/>
          <a:chExt cx="0" cy="0"/>
        </a:xfrm>
      </p:grpSpPr>
      <p:sp>
        <p:nvSpPr>
          <p:cNvPr id="78" name="Google Shape;78;p1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Malgun Gothic"/>
              <a:buNone/>
              <a:defRPr sz="45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latin typeface="Arial"/>
                <a:ea typeface="Arial"/>
                <a:cs typeface="Arial"/>
                <a:sym typeface="Aria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showMasterSp="0"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showMasterSp="0" type="twoTxTwoObj">
  <p:cSld name="TWO_OBJECTS_WITH_TEXT">
    <p:spTree>
      <p:nvGrpSpPr>
        <p:cNvPr id="90" name="Shape 90"/>
        <p:cNvGrpSpPr/>
        <p:nvPr/>
      </p:nvGrpSpPr>
      <p:grpSpPr>
        <a:xfrm>
          <a:off x="0" y="0"/>
          <a:ext cx="0" cy="0"/>
          <a:chOff x="0" y="0"/>
          <a:chExt cx="0" cy="0"/>
        </a:xfrm>
      </p:grpSpPr>
      <p:sp>
        <p:nvSpPr>
          <p:cNvPr id="91" name="Google Shape;91;p2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3" name="Google Shape;93;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5" name="Google Shape;95;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showMasterSp="0"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algun Gothic"/>
              <a:buNone/>
              <a:defRPr sz="24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atin typeface="Arial"/>
                <a:ea typeface="Arial"/>
                <a:cs typeface="Arial"/>
                <a:sym typeface="Arial"/>
              </a:defRPr>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atin typeface="Arial"/>
                <a:ea typeface="Arial"/>
                <a:cs typeface="Arial"/>
                <a:sym typeface="Aria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showMasterSp="0"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algun Gothic"/>
              <a:buNone/>
              <a:defRPr sz="24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atin typeface="Arial"/>
                <a:ea typeface="Arial"/>
                <a:cs typeface="Arial"/>
                <a:sym typeface="Aria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showMasterSp="0"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showMasterSp="0"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showMasterSp="0" type="obj">
  <p:cSld name="OBJECT">
    <p:spTree>
      <p:nvGrpSpPr>
        <p:cNvPr id="131" name="Shape 131"/>
        <p:cNvGrpSpPr/>
        <p:nvPr/>
      </p:nvGrpSpPr>
      <p:grpSpPr>
        <a:xfrm>
          <a:off x="0" y="0"/>
          <a:ext cx="0" cy="0"/>
          <a:chOff x="0" y="0"/>
          <a:chExt cx="0" cy="0"/>
        </a:xfrm>
      </p:grpSpPr>
      <p:sp>
        <p:nvSpPr>
          <p:cNvPr id="132" name="Google Shape;132;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showMasterSp="0" type="secHead">
  <p:cSld name="SECTION_HEADER">
    <p:spTree>
      <p:nvGrpSpPr>
        <p:cNvPr id="137" name="Shape 137"/>
        <p:cNvGrpSpPr/>
        <p:nvPr/>
      </p:nvGrpSpPr>
      <p:grpSpPr>
        <a:xfrm>
          <a:off x="0" y="0"/>
          <a:ext cx="0" cy="0"/>
          <a:chOff x="0" y="0"/>
          <a:chExt cx="0" cy="0"/>
        </a:xfrm>
      </p:grpSpPr>
      <p:sp>
        <p:nvSpPr>
          <p:cNvPr id="138" name="Google Shape;138;p2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Malgun Gothic"/>
              <a:buNone/>
              <a:defRPr sz="45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2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latin typeface="Arial"/>
                <a:ea typeface="Arial"/>
                <a:cs typeface="Arial"/>
                <a:sym typeface="Aria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40" name="Google Shape;140;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showMasterSp="0" type="twoObj">
  <p:cSld name="TWO_OBJECTS">
    <p:spTree>
      <p:nvGrpSpPr>
        <p:cNvPr id="143" name="Shape 143"/>
        <p:cNvGrpSpPr/>
        <p:nvPr/>
      </p:nvGrpSpPr>
      <p:grpSpPr>
        <a:xfrm>
          <a:off x="0" y="0"/>
          <a:ext cx="0" cy="0"/>
          <a:chOff x="0" y="0"/>
          <a:chExt cx="0" cy="0"/>
        </a:xfrm>
      </p:grpSpPr>
      <p:sp>
        <p:nvSpPr>
          <p:cNvPr id="144" name="Google Shape;144;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2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2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8" name="Google Shape;148;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9" name="Google Shape;149;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showMasterSp="0" type="twoTxTwoObj">
  <p:cSld name="TWO_OBJECTS_WITH_TEXT">
    <p:spTree>
      <p:nvGrpSpPr>
        <p:cNvPr id="150" name="Shape 150"/>
        <p:cNvGrpSpPr/>
        <p:nvPr/>
      </p:nvGrpSpPr>
      <p:grpSpPr>
        <a:xfrm>
          <a:off x="0" y="0"/>
          <a:ext cx="0" cy="0"/>
          <a:chOff x="0" y="0"/>
          <a:chExt cx="0" cy="0"/>
        </a:xfrm>
      </p:grpSpPr>
      <p:sp>
        <p:nvSpPr>
          <p:cNvPr id="151" name="Google Shape;151;p2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2" name="Google Shape;152;p2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3" name="Google Shape;153;p2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 name="Google Shape;154;p2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5" name="Google Shape;155;p2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6" name="Google Shape;156;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7" name="Google Shape;157;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8" name="Google Shape;158;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showMasterSp="0" type="titleOnly">
  <p:cSld name="TITLE_ONLY">
    <p:spTree>
      <p:nvGrpSpPr>
        <p:cNvPr id="159" name="Shape 159"/>
        <p:cNvGrpSpPr/>
        <p:nvPr/>
      </p:nvGrpSpPr>
      <p:grpSpPr>
        <a:xfrm>
          <a:off x="0" y="0"/>
          <a:ext cx="0" cy="0"/>
          <a:chOff x="0" y="0"/>
          <a:chExt cx="0" cy="0"/>
        </a:xfrm>
      </p:grpSpPr>
      <p:sp>
        <p:nvSpPr>
          <p:cNvPr id="160" name="Google Shape;160;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2" name="Google Shape;162;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3" name="Google Shape;163;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showMasterSp="0" type="blank">
  <p:cSld name="BLANK">
    <p:spTree>
      <p:nvGrpSpPr>
        <p:cNvPr id="164" name="Shape 164"/>
        <p:cNvGrpSpPr/>
        <p:nvPr/>
      </p:nvGrpSpPr>
      <p:grpSpPr>
        <a:xfrm>
          <a:off x="0" y="0"/>
          <a:ext cx="0" cy="0"/>
          <a:chOff x="0" y="0"/>
          <a:chExt cx="0" cy="0"/>
        </a:xfrm>
      </p:grpSpPr>
      <p:sp>
        <p:nvSpPr>
          <p:cNvPr id="165" name="Google Shape;165;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6" name="Google Shape;166;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7" name="Google Shape;167;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showMasterSp="0" type="objTx">
  <p:cSld name="OBJECT_WITH_CAPTION_TEXT">
    <p:spTree>
      <p:nvGrpSpPr>
        <p:cNvPr id="168" name="Shape 168"/>
        <p:cNvGrpSpPr/>
        <p:nvPr/>
      </p:nvGrpSpPr>
      <p:grpSpPr>
        <a:xfrm>
          <a:off x="0" y="0"/>
          <a:ext cx="0" cy="0"/>
          <a:chOff x="0" y="0"/>
          <a:chExt cx="0" cy="0"/>
        </a:xfrm>
      </p:grpSpPr>
      <p:sp>
        <p:nvSpPr>
          <p:cNvPr id="169" name="Google Shape;169;p3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algun Gothic"/>
              <a:buNone/>
              <a:defRPr sz="24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p32"/>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atin typeface="Arial"/>
                <a:ea typeface="Arial"/>
                <a:cs typeface="Arial"/>
                <a:sym typeface="Arial"/>
              </a:defRPr>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71" name="Google Shape;171;p32"/>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atin typeface="Arial"/>
                <a:ea typeface="Arial"/>
                <a:cs typeface="Arial"/>
                <a:sym typeface="Aria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2" name="Google Shape;172;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4" name="Google Shape;174;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showMasterSp="0" type="picTx">
  <p:cSld name="PICTURE_WITH_CAPTION_TEXT">
    <p:spTree>
      <p:nvGrpSpPr>
        <p:cNvPr id="175" name="Shape 175"/>
        <p:cNvGrpSpPr/>
        <p:nvPr/>
      </p:nvGrpSpPr>
      <p:grpSpPr>
        <a:xfrm>
          <a:off x="0" y="0"/>
          <a:ext cx="0" cy="0"/>
          <a:chOff x="0" y="0"/>
          <a:chExt cx="0" cy="0"/>
        </a:xfrm>
      </p:grpSpPr>
      <p:sp>
        <p:nvSpPr>
          <p:cNvPr id="176" name="Google Shape;176;p3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algun Gothic"/>
              <a:buNone/>
              <a:defRPr sz="24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7" name="Google Shape;177;p33"/>
          <p:cNvSpPr/>
          <p:nvPr>
            <p:ph idx="2" type="pic"/>
          </p:nvPr>
        </p:nvSpPr>
        <p:spPr>
          <a:xfrm>
            <a:off x="3887391" y="740569"/>
            <a:ext cx="4629150" cy="3655219"/>
          </a:xfrm>
          <a:prstGeom prst="rect">
            <a:avLst/>
          </a:prstGeom>
          <a:noFill/>
          <a:ln>
            <a:noFill/>
          </a:ln>
        </p:spPr>
      </p:sp>
      <p:sp>
        <p:nvSpPr>
          <p:cNvPr id="178" name="Google Shape;178;p3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atin typeface="Arial"/>
                <a:ea typeface="Arial"/>
                <a:cs typeface="Arial"/>
                <a:sym typeface="Aria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9" name="Google Shape;179;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0" name="Google Shape;180;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1" name="Google Shape;181;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showMasterSp="0" type="vertTx">
  <p:cSld name="VERTICAL_TEXT">
    <p:spTree>
      <p:nvGrpSpPr>
        <p:cNvPr id="182" name="Shape 182"/>
        <p:cNvGrpSpPr/>
        <p:nvPr/>
      </p:nvGrpSpPr>
      <p:grpSpPr>
        <a:xfrm>
          <a:off x="0" y="0"/>
          <a:ext cx="0" cy="0"/>
          <a:chOff x="0" y="0"/>
          <a:chExt cx="0" cy="0"/>
        </a:xfrm>
      </p:grpSpPr>
      <p:sp>
        <p:nvSpPr>
          <p:cNvPr id="183" name="Google Shape;183;p3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4" name="Google Shape;184;p3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 name="Google Shape;185;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6" name="Google Shape;186;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7" name="Google Shape;187;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showMasterSp="0" type="vertTitleAndTx">
  <p:cSld name="VERTICAL_TITLE_AND_VERTICAL_TEXT">
    <p:spTree>
      <p:nvGrpSpPr>
        <p:cNvPr id="188" name="Shape 188"/>
        <p:cNvGrpSpPr/>
        <p:nvPr/>
      </p:nvGrpSpPr>
      <p:grpSpPr>
        <a:xfrm>
          <a:off x="0" y="0"/>
          <a:ext cx="0" cy="0"/>
          <a:chOff x="0" y="0"/>
          <a:chExt cx="0" cy="0"/>
        </a:xfrm>
      </p:grpSpPr>
      <p:sp>
        <p:nvSpPr>
          <p:cNvPr id="189" name="Google Shape;189;p35"/>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35"/>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2" name="Google Shape;192;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3" name="Google Shape;193;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theme" Target="../theme/theme4.xml"/><Relationship Id="rId10" Type="http://schemas.openxmlformats.org/officeDocument/2006/relationships/slideLayout" Target="../slideLayouts/slideLayout3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Malgun Gothic"/>
              <a:buNone/>
              <a:defRPr b="0" i="0" sz="33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algun Gothic"/>
                <a:ea typeface="Malgun Gothic"/>
                <a:cs typeface="Malgun Gothic"/>
                <a:sym typeface="Malgun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algun Gothic"/>
                <a:ea typeface="Malgun Gothic"/>
                <a:cs typeface="Malgun Gothic"/>
                <a:sym typeface="Malgun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Malgun Gothic"/>
              <a:buNone/>
              <a:defRPr b="0" i="0" sz="33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7" name="Google Shape;127;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algun Gothic"/>
                <a:ea typeface="Malgun Gothic"/>
                <a:cs typeface="Malgun Gothic"/>
                <a:sym typeface="Malgun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algun Gothic"/>
                <a:ea typeface="Malgun Gothic"/>
                <a:cs typeface="Malgun Gothic"/>
                <a:sym typeface="Malgun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9pPr>
          </a:lstStyle>
          <a:p/>
        </p:txBody>
      </p:sp>
      <p:sp>
        <p:nvSpPr>
          <p:cNvPr id="128" name="Google Shape;128;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9pPr>
          </a:lstStyle>
          <a:p/>
        </p:txBody>
      </p:sp>
      <p:sp>
        <p:nvSpPr>
          <p:cNvPr id="129" name="Google Shape;129;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algun Gothic"/>
                <a:ea typeface="Malgun Gothic"/>
                <a:cs typeface="Malgun Gothic"/>
                <a:sym typeface="Malgun Gothic"/>
              </a:defRPr>
            </a:lvl9pPr>
          </a:lstStyle>
          <a:p/>
        </p:txBody>
      </p:sp>
      <p:sp>
        <p:nvSpPr>
          <p:cNvPr id="130" name="Google Shape;130;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3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3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3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36.jpg"/><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7" name="Shape 197"/>
        <p:cNvGrpSpPr/>
        <p:nvPr/>
      </p:nvGrpSpPr>
      <p:grpSpPr>
        <a:xfrm>
          <a:off x="0" y="0"/>
          <a:ext cx="0" cy="0"/>
          <a:chOff x="0" y="0"/>
          <a:chExt cx="0" cy="0"/>
        </a:xfrm>
      </p:grpSpPr>
      <p:sp>
        <p:nvSpPr>
          <p:cNvPr id="198" name="Google Shape;198;p36"/>
          <p:cNvSpPr txBox="1"/>
          <p:nvPr>
            <p:ph type="ctrTitle"/>
          </p:nvPr>
        </p:nvSpPr>
        <p:spPr>
          <a:xfrm>
            <a:off x="311708" y="8617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990"/>
              <a:buNone/>
            </a:pPr>
            <a:r>
              <a:rPr lang="ko" sz="3780">
                <a:solidFill>
                  <a:srgbClr val="E9B27B"/>
                </a:solidFill>
              </a:rPr>
              <a:t>[</a:t>
            </a:r>
            <a:r>
              <a:rPr lang="ko" sz="2780"/>
              <a:t> </a:t>
            </a:r>
            <a:r>
              <a:rPr lang="ko" sz="3180">
                <a:latin typeface="Do Hyeon"/>
                <a:ea typeface="Do Hyeon"/>
                <a:cs typeface="Do Hyeon"/>
                <a:sym typeface="Do Hyeon"/>
              </a:rPr>
              <a:t>자폐아동의 사회성발달 학습용 프로그램 개발</a:t>
            </a:r>
            <a:r>
              <a:rPr lang="ko" sz="2780">
                <a:solidFill>
                  <a:srgbClr val="E9B27B"/>
                </a:solidFill>
                <a:latin typeface="Do Hyeon"/>
                <a:ea typeface="Do Hyeon"/>
                <a:cs typeface="Do Hyeon"/>
                <a:sym typeface="Do Hyeon"/>
              </a:rPr>
              <a:t> </a:t>
            </a:r>
            <a:r>
              <a:rPr lang="ko" sz="3780">
                <a:solidFill>
                  <a:srgbClr val="E9B27B"/>
                </a:solidFill>
              </a:rPr>
              <a:t>]</a:t>
            </a:r>
            <a:endParaRPr sz="3780">
              <a:solidFill>
                <a:srgbClr val="E9B27B"/>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6" name="Shape 266"/>
        <p:cNvGrpSpPr/>
        <p:nvPr/>
      </p:nvGrpSpPr>
      <p:grpSpPr>
        <a:xfrm>
          <a:off x="0" y="0"/>
          <a:ext cx="0" cy="0"/>
          <a:chOff x="0" y="0"/>
          <a:chExt cx="0" cy="0"/>
        </a:xfrm>
      </p:grpSpPr>
      <p:pic>
        <p:nvPicPr>
          <p:cNvPr id="267" name="Google Shape;267;p45"/>
          <p:cNvPicPr preferRelativeResize="0"/>
          <p:nvPr/>
        </p:nvPicPr>
        <p:blipFill rotWithShape="1">
          <a:blip r:embed="rId3">
            <a:alphaModFix/>
          </a:blip>
          <a:srcRect b="0" l="0" r="0" t="0"/>
          <a:stretch/>
        </p:blipFill>
        <p:spPr>
          <a:xfrm>
            <a:off x="868000" y="2362098"/>
            <a:ext cx="3226031" cy="1536810"/>
          </a:xfrm>
          <a:prstGeom prst="rect">
            <a:avLst/>
          </a:prstGeom>
          <a:noFill/>
          <a:ln>
            <a:noFill/>
          </a:ln>
        </p:spPr>
      </p:pic>
      <p:pic>
        <p:nvPicPr>
          <p:cNvPr id="268" name="Google Shape;268;p45"/>
          <p:cNvPicPr preferRelativeResize="0"/>
          <p:nvPr/>
        </p:nvPicPr>
        <p:blipFill rotWithShape="1">
          <a:blip r:embed="rId4">
            <a:alphaModFix/>
          </a:blip>
          <a:srcRect b="0" l="0" r="0" t="0"/>
          <a:stretch/>
        </p:blipFill>
        <p:spPr>
          <a:xfrm>
            <a:off x="4862276" y="2216589"/>
            <a:ext cx="3300815" cy="1827812"/>
          </a:xfrm>
          <a:prstGeom prst="rect">
            <a:avLst/>
          </a:prstGeom>
          <a:noFill/>
          <a:ln>
            <a:noFill/>
          </a:ln>
        </p:spPr>
      </p:pic>
      <p:sp>
        <p:nvSpPr>
          <p:cNvPr id="269" name="Google Shape;269;p45"/>
          <p:cNvSpPr txBox="1"/>
          <p:nvPr/>
        </p:nvSpPr>
        <p:spPr>
          <a:xfrm>
            <a:off x="868000" y="806041"/>
            <a:ext cx="7543800" cy="80788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b="1" i="0" lang="ko" sz="2400" u="none" cap="none" strike="noStrike">
                <a:solidFill>
                  <a:schemeClr val="dk1"/>
                </a:solidFill>
                <a:latin typeface="Arial"/>
                <a:ea typeface="Arial"/>
                <a:cs typeface="Arial"/>
                <a:sym typeface="Arial"/>
              </a:rPr>
              <a:t>We used php and MySQL for backend DB connection</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ko" sz="2500"/>
              <a:t>Id Password conditions (signup.php)</a:t>
            </a:r>
            <a:endParaRPr b="1" sz="2500"/>
          </a:p>
        </p:txBody>
      </p:sp>
      <p:graphicFrame>
        <p:nvGraphicFramePr>
          <p:cNvPr id="276" name="Google Shape;276;p46"/>
          <p:cNvGraphicFramePr/>
          <p:nvPr/>
        </p:nvGraphicFramePr>
        <p:xfrm>
          <a:off x="742506" y="1783759"/>
          <a:ext cx="3000000" cy="3000000"/>
        </p:xfrm>
        <a:graphic>
          <a:graphicData uri="http://schemas.openxmlformats.org/drawingml/2006/table">
            <a:tbl>
              <a:tblPr bandRow="1" firstRow="1">
                <a:noFill/>
                <a:tableStyleId>{1C186D90-C634-4F8B-9215-A56B24157609}</a:tableStyleId>
              </a:tblPr>
              <a:tblGrid>
                <a:gridCol w="3058025"/>
                <a:gridCol w="4714800"/>
              </a:tblGrid>
              <a:tr h="362775">
                <a:tc>
                  <a:txBody>
                    <a:bodyPr/>
                    <a:lstStyle/>
                    <a:p>
                      <a:pPr indent="0" lvl="0" marL="0" marR="0" rtl="0" algn="ctr">
                        <a:lnSpc>
                          <a:spcPct val="100000"/>
                        </a:lnSpc>
                        <a:spcBef>
                          <a:spcPts val="0"/>
                        </a:spcBef>
                        <a:spcAft>
                          <a:spcPts val="0"/>
                        </a:spcAft>
                        <a:buClr>
                          <a:srgbClr val="000000"/>
                        </a:buClr>
                        <a:buSzPts val="1800"/>
                        <a:buFont typeface="Arial"/>
                        <a:buNone/>
                      </a:pPr>
                      <a:r>
                        <a:rPr b="1" lang="ko" sz="1800" u="none" cap="none" strike="noStrike">
                          <a:latin typeface="Arial"/>
                          <a:ea typeface="Arial"/>
                          <a:cs typeface="Arial"/>
                          <a:sym typeface="Arial"/>
                        </a:rPr>
                        <a:t>Id</a:t>
                      </a:r>
                      <a:endParaRPr b="1" sz="1700" u="none" cap="none" strike="noStrike">
                        <a:latin typeface="Arial"/>
                        <a:ea typeface="Arial"/>
                        <a:cs typeface="Arial"/>
                        <a:sym typeface="Arial"/>
                      </a:endParaRPr>
                    </a:p>
                  </a:txBody>
                  <a:tcPr marT="34300" marB="34300" marR="68600" marL="68600">
                    <a:lnL cap="flat" cmpd="sng" w="12700">
                      <a:solidFill>
                        <a:srgbClr val="ECA966"/>
                      </a:solidFill>
                      <a:prstDash val="solid"/>
                      <a:round/>
                      <a:headEnd len="sm" w="sm" type="none"/>
                      <a:tailEnd len="sm" w="sm" type="none"/>
                    </a:lnL>
                    <a:lnR cap="flat" cmpd="sng" w="12700">
                      <a:solidFill>
                        <a:srgbClr val="ECA966"/>
                      </a:solidFill>
                      <a:prstDash val="solid"/>
                      <a:round/>
                      <a:headEnd len="sm" w="sm" type="none"/>
                      <a:tailEnd len="sm" w="sm" type="none"/>
                    </a:lnR>
                    <a:lnT cap="flat" cmpd="sng" w="12700">
                      <a:solidFill>
                        <a:srgbClr val="ECA966"/>
                      </a:solidFill>
                      <a:prstDash val="solid"/>
                      <a:round/>
                      <a:headEnd len="sm" w="sm" type="none"/>
                      <a:tailEnd len="sm" w="sm" type="none"/>
                    </a:lnT>
                    <a:lnB cap="flat" cmpd="sng" w="38100">
                      <a:solidFill>
                        <a:srgbClr val="ECA966"/>
                      </a:solidFill>
                      <a:prstDash val="solid"/>
                      <a:round/>
                      <a:headEnd len="sm" w="sm" type="none"/>
                      <a:tailEnd len="sm" w="sm" type="none"/>
                    </a:lnB>
                    <a:solidFill>
                      <a:srgbClr val="F9BA7C"/>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ko" sz="1800" u="none" cap="none" strike="noStrike">
                          <a:latin typeface="Arial"/>
                          <a:ea typeface="Arial"/>
                          <a:cs typeface="Arial"/>
                          <a:sym typeface="Arial"/>
                        </a:rPr>
                        <a:t>Password</a:t>
                      </a:r>
                      <a:endParaRPr b="1" sz="1700" u="none" cap="none" strike="noStrike">
                        <a:latin typeface="Arial"/>
                        <a:ea typeface="Arial"/>
                        <a:cs typeface="Arial"/>
                        <a:sym typeface="Arial"/>
                      </a:endParaRPr>
                    </a:p>
                  </a:txBody>
                  <a:tcPr marT="34300" marB="34300" marR="68600" marL="68600">
                    <a:lnL cap="flat" cmpd="sng" w="12700">
                      <a:solidFill>
                        <a:srgbClr val="ECA966"/>
                      </a:solidFill>
                      <a:prstDash val="solid"/>
                      <a:round/>
                      <a:headEnd len="sm" w="sm" type="none"/>
                      <a:tailEnd len="sm" w="sm" type="none"/>
                    </a:lnL>
                    <a:lnR cap="flat" cmpd="sng" w="12700">
                      <a:solidFill>
                        <a:srgbClr val="ECA966"/>
                      </a:solidFill>
                      <a:prstDash val="solid"/>
                      <a:round/>
                      <a:headEnd len="sm" w="sm" type="none"/>
                      <a:tailEnd len="sm" w="sm" type="none"/>
                    </a:lnR>
                    <a:lnT cap="flat" cmpd="sng" w="12700">
                      <a:solidFill>
                        <a:srgbClr val="ECA966"/>
                      </a:solidFill>
                      <a:prstDash val="solid"/>
                      <a:round/>
                      <a:headEnd len="sm" w="sm" type="none"/>
                      <a:tailEnd len="sm" w="sm" type="none"/>
                    </a:lnT>
                    <a:lnB cap="flat" cmpd="sng" w="38100">
                      <a:solidFill>
                        <a:srgbClr val="ECA966"/>
                      </a:solidFill>
                      <a:prstDash val="solid"/>
                      <a:round/>
                      <a:headEnd len="sm" w="sm" type="none"/>
                      <a:tailEnd len="sm" w="sm" type="none"/>
                    </a:lnB>
                    <a:solidFill>
                      <a:srgbClr val="F9BA7C"/>
                    </a:solidFill>
                  </a:tcPr>
                </a:tc>
              </a:tr>
              <a:tr h="1502900">
                <a:tc>
                  <a:txBody>
                    <a:bodyPr/>
                    <a:lstStyle/>
                    <a:p>
                      <a:pPr indent="-336550" lvl="0" marL="457200" marR="0" rtl="0" algn="l">
                        <a:lnSpc>
                          <a:spcPct val="100000"/>
                        </a:lnSpc>
                        <a:spcBef>
                          <a:spcPts val="0"/>
                        </a:spcBef>
                        <a:spcAft>
                          <a:spcPts val="0"/>
                        </a:spcAft>
                        <a:buClr>
                          <a:srgbClr val="000000"/>
                        </a:buClr>
                        <a:buSzPts val="1700"/>
                        <a:buFont typeface="Arial"/>
                        <a:buAutoNum type="arabicPeriod"/>
                      </a:pPr>
                      <a:r>
                        <a:rPr b="1" lang="ko" sz="1700" u="none" cap="none" strike="noStrike">
                          <a:latin typeface="Arial"/>
                          <a:ea typeface="Arial"/>
                          <a:cs typeface="Arial"/>
                          <a:sym typeface="Arial"/>
                        </a:rPr>
                        <a:t>Only English</a:t>
                      </a:r>
                      <a:endParaRPr b="1" sz="1700" u="none" cap="none" strike="noStrike">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AutoNum type="arabicPeriod"/>
                      </a:pPr>
                      <a:r>
                        <a:rPr b="1" lang="ko" sz="1700" u="none" cap="none" strike="noStrike">
                          <a:latin typeface="Arial"/>
                          <a:ea typeface="Arial"/>
                          <a:cs typeface="Arial"/>
                          <a:sym typeface="Arial"/>
                        </a:rPr>
                        <a:t>More than 6 characters</a:t>
                      </a:r>
                      <a:endParaRPr b="1" sz="1700" u="none" cap="none" strike="noStrike">
                        <a:latin typeface="Arial"/>
                        <a:ea typeface="Arial"/>
                        <a:cs typeface="Arial"/>
                        <a:sym typeface="Arial"/>
                      </a:endParaRPr>
                    </a:p>
                  </a:txBody>
                  <a:tcPr marT="34300" marB="34300" marR="68600" marL="68600" anchor="ctr">
                    <a:lnL cap="flat" cmpd="sng" w="12700">
                      <a:solidFill>
                        <a:srgbClr val="ECA966"/>
                      </a:solidFill>
                      <a:prstDash val="solid"/>
                      <a:round/>
                      <a:headEnd len="sm" w="sm" type="none"/>
                      <a:tailEnd len="sm" w="sm" type="none"/>
                    </a:lnL>
                    <a:lnR cap="flat" cmpd="sng" w="12700">
                      <a:solidFill>
                        <a:srgbClr val="ECA966"/>
                      </a:solidFill>
                      <a:prstDash val="solid"/>
                      <a:round/>
                      <a:headEnd len="sm" w="sm" type="none"/>
                      <a:tailEnd len="sm" w="sm" type="none"/>
                    </a:lnR>
                    <a:lnT cap="flat" cmpd="sng" w="38100">
                      <a:solidFill>
                        <a:srgbClr val="ECA966"/>
                      </a:solidFill>
                      <a:prstDash val="solid"/>
                      <a:round/>
                      <a:headEnd len="sm" w="sm" type="none"/>
                      <a:tailEnd len="sm" w="sm" type="none"/>
                    </a:lnT>
                    <a:lnB cap="flat" cmpd="sng" w="12700">
                      <a:solidFill>
                        <a:srgbClr val="ECA966"/>
                      </a:solidFill>
                      <a:prstDash val="solid"/>
                      <a:round/>
                      <a:headEnd len="sm" w="sm" type="none"/>
                      <a:tailEnd len="sm" w="sm" type="none"/>
                    </a:lnB>
                    <a:solidFill>
                      <a:srgbClr val="FFF7E8"/>
                    </a:solidFill>
                  </a:tcPr>
                </a:tc>
                <a:tc>
                  <a:txBody>
                    <a:bodyPr/>
                    <a:lstStyle/>
                    <a:p>
                      <a:pPr indent="-336550" lvl="0" marL="457200" marR="0" rtl="0" algn="l">
                        <a:lnSpc>
                          <a:spcPct val="100000"/>
                        </a:lnSpc>
                        <a:spcBef>
                          <a:spcPts val="0"/>
                        </a:spcBef>
                        <a:spcAft>
                          <a:spcPts val="0"/>
                        </a:spcAft>
                        <a:buClr>
                          <a:srgbClr val="000000"/>
                        </a:buClr>
                        <a:buSzPts val="1700"/>
                        <a:buFont typeface="Arial"/>
                        <a:buAutoNum type="arabicPeriod"/>
                      </a:pPr>
                      <a:r>
                        <a:rPr b="1" lang="ko" sz="1700" u="none" cap="none" strike="noStrike">
                          <a:latin typeface="Arial"/>
                          <a:ea typeface="Arial"/>
                          <a:cs typeface="Arial"/>
                          <a:sym typeface="Arial"/>
                        </a:rPr>
                        <a:t>Only Enligh</a:t>
                      </a:r>
                      <a:endParaRPr b="1" sz="1700" u="none" cap="none" strike="noStrike">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AutoNum type="arabicPeriod"/>
                      </a:pPr>
                      <a:r>
                        <a:rPr b="1" lang="ko" sz="1700" u="none" cap="none" strike="noStrike">
                          <a:latin typeface="Arial"/>
                          <a:ea typeface="Arial"/>
                          <a:cs typeface="Arial"/>
                          <a:sym typeface="Arial"/>
                        </a:rPr>
                        <a:t>More than 8 characters</a:t>
                      </a:r>
                      <a:endParaRPr b="1" sz="1700" u="none" cap="none" strike="noStrike">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AutoNum type="arabicPeriod"/>
                      </a:pPr>
                      <a:r>
                        <a:rPr b="1" lang="ko" sz="1700" u="none" cap="none" strike="noStrike">
                          <a:latin typeface="Arial"/>
                          <a:ea typeface="Arial"/>
                          <a:cs typeface="Arial"/>
                          <a:sym typeface="Arial"/>
                        </a:rPr>
                        <a:t>At least 2 special characters included</a:t>
                      </a:r>
                      <a:endParaRPr b="1" sz="1700" u="none" cap="none" strike="noStrike">
                        <a:latin typeface="Arial"/>
                        <a:ea typeface="Arial"/>
                        <a:cs typeface="Arial"/>
                        <a:sym typeface="Arial"/>
                      </a:endParaRPr>
                    </a:p>
                  </a:txBody>
                  <a:tcPr marT="34300" marB="34300" marR="68600" marL="68600" anchor="ctr">
                    <a:lnL cap="flat" cmpd="sng" w="12700">
                      <a:solidFill>
                        <a:srgbClr val="ECA966"/>
                      </a:solidFill>
                      <a:prstDash val="solid"/>
                      <a:round/>
                      <a:headEnd len="sm" w="sm" type="none"/>
                      <a:tailEnd len="sm" w="sm" type="none"/>
                    </a:lnL>
                    <a:lnR cap="flat" cmpd="sng" w="12700">
                      <a:solidFill>
                        <a:srgbClr val="ECA966"/>
                      </a:solidFill>
                      <a:prstDash val="solid"/>
                      <a:round/>
                      <a:headEnd len="sm" w="sm" type="none"/>
                      <a:tailEnd len="sm" w="sm" type="none"/>
                    </a:lnR>
                    <a:lnT cap="flat" cmpd="sng" w="38100">
                      <a:solidFill>
                        <a:srgbClr val="ECA966"/>
                      </a:solidFill>
                      <a:prstDash val="solid"/>
                      <a:round/>
                      <a:headEnd len="sm" w="sm" type="none"/>
                      <a:tailEnd len="sm" w="sm" type="none"/>
                    </a:lnT>
                    <a:lnB cap="flat" cmpd="sng" w="12700">
                      <a:solidFill>
                        <a:srgbClr val="ECA966"/>
                      </a:solidFill>
                      <a:prstDash val="solid"/>
                      <a:round/>
                      <a:headEnd len="sm" w="sm" type="none"/>
                      <a:tailEnd len="sm" w="sm" type="none"/>
                    </a:lnB>
                    <a:solidFill>
                      <a:srgbClr val="FFF7E8"/>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1" name="Shape 281"/>
        <p:cNvGrpSpPr/>
        <p:nvPr/>
      </p:nvGrpSpPr>
      <p:grpSpPr>
        <a:xfrm>
          <a:off x="0" y="0"/>
          <a:ext cx="0" cy="0"/>
          <a:chOff x="0" y="0"/>
          <a:chExt cx="0" cy="0"/>
        </a:xfrm>
      </p:grpSpPr>
      <p:sp>
        <p:nvSpPr>
          <p:cNvPr id="282" name="Google Shape;282;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ko" sz="2500"/>
              <a:t>Mysql DB 및 테이블 생성</a:t>
            </a:r>
            <a:endParaRPr b="1" sz="2500"/>
          </a:p>
        </p:txBody>
      </p:sp>
      <p:pic>
        <p:nvPicPr>
          <p:cNvPr id="283" name="Google Shape;283;p47"/>
          <p:cNvPicPr preferRelativeResize="0"/>
          <p:nvPr>
            <p:ph idx="1" type="body"/>
          </p:nvPr>
        </p:nvPicPr>
        <p:blipFill rotWithShape="1">
          <a:blip r:embed="rId3">
            <a:alphaModFix/>
          </a:blip>
          <a:srcRect b="0" l="0" r="0" t="0"/>
          <a:stretch/>
        </p:blipFill>
        <p:spPr>
          <a:xfrm>
            <a:off x="757570" y="1188188"/>
            <a:ext cx="7448107" cy="36443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ko" sz="2500"/>
              <a:t>로그인/회원가입 DB 연동</a:t>
            </a:r>
            <a:endParaRPr b="1" sz="2500"/>
          </a:p>
        </p:txBody>
      </p:sp>
      <p:sp>
        <p:nvSpPr>
          <p:cNvPr id="290" name="Google Shape;290;p48"/>
          <p:cNvSpPr/>
          <p:nvPr/>
        </p:nvSpPr>
        <p:spPr>
          <a:xfrm>
            <a:off x="501059" y="2105246"/>
            <a:ext cx="1739753" cy="1028617"/>
          </a:xfrm>
          <a:prstGeom prst="roundRect">
            <a:avLst>
              <a:gd fmla="val 16667" name="adj"/>
            </a:avLst>
          </a:prstGeom>
          <a:solidFill>
            <a:srgbClr val="F9BA7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Arial"/>
                <a:ea typeface="Arial"/>
                <a:cs typeface="Arial"/>
                <a:sym typeface="Arial"/>
              </a:rPr>
              <a:t>회원가입 정보 입력</a:t>
            </a:r>
            <a:endParaRPr b="0" i="0" sz="1400" u="none" cap="none" strike="noStrike">
              <a:solidFill>
                <a:schemeClr val="lt1"/>
              </a:solidFill>
              <a:latin typeface="Arial"/>
              <a:ea typeface="Arial"/>
              <a:cs typeface="Arial"/>
              <a:sym typeface="Arial"/>
            </a:endParaRPr>
          </a:p>
        </p:txBody>
      </p:sp>
      <p:sp>
        <p:nvSpPr>
          <p:cNvPr id="291" name="Google Shape;291;p48"/>
          <p:cNvSpPr/>
          <p:nvPr/>
        </p:nvSpPr>
        <p:spPr>
          <a:xfrm>
            <a:off x="3577192" y="1997549"/>
            <a:ext cx="1650704" cy="1244009"/>
          </a:xfrm>
          <a:prstGeom prst="flowChartMagneticDisk">
            <a:avLst/>
          </a:prstGeom>
          <a:solidFill>
            <a:srgbClr val="A5A5A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b="0" i="0" lang="ko" sz="2300" u="none" cap="none" strike="noStrike">
                <a:solidFill>
                  <a:schemeClr val="lt1"/>
                </a:solidFill>
                <a:latin typeface="Arial"/>
                <a:ea typeface="Arial"/>
                <a:cs typeface="Arial"/>
                <a:sym typeface="Arial"/>
              </a:rPr>
              <a:t>DB</a:t>
            </a:r>
            <a:endParaRPr b="0" i="0" sz="2300" u="none" cap="none" strike="noStrike">
              <a:solidFill>
                <a:schemeClr val="lt1"/>
              </a:solidFill>
              <a:latin typeface="Arial"/>
              <a:ea typeface="Arial"/>
              <a:cs typeface="Arial"/>
              <a:sym typeface="Arial"/>
            </a:endParaRPr>
          </a:p>
        </p:txBody>
      </p:sp>
      <p:sp>
        <p:nvSpPr>
          <p:cNvPr id="292" name="Google Shape;292;p48"/>
          <p:cNvSpPr/>
          <p:nvPr/>
        </p:nvSpPr>
        <p:spPr>
          <a:xfrm>
            <a:off x="6564276" y="2105246"/>
            <a:ext cx="1739753" cy="1028617"/>
          </a:xfrm>
          <a:prstGeom prst="roundRect">
            <a:avLst>
              <a:gd fmla="val 16667" name="adj"/>
            </a:avLst>
          </a:prstGeom>
          <a:solidFill>
            <a:srgbClr val="F9BA7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Arial"/>
                <a:ea typeface="Arial"/>
                <a:cs typeface="Arial"/>
                <a:sym typeface="Arial"/>
              </a:rPr>
              <a:t>로그인</a:t>
            </a:r>
            <a:endParaRPr b="0" i="0" sz="1400" u="none" cap="none" strike="noStrike">
              <a:solidFill>
                <a:schemeClr val="lt1"/>
              </a:solidFill>
              <a:latin typeface="Arial"/>
              <a:ea typeface="Arial"/>
              <a:cs typeface="Arial"/>
              <a:sym typeface="Arial"/>
            </a:endParaRPr>
          </a:p>
        </p:txBody>
      </p:sp>
      <p:sp>
        <p:nvSpPr>
          <p:cNvPr id="293" name="Google Shape;293;p48"/>
          <p:cNvSpPr/>
          <p:nvPr/>
        </p:nvSpPr>
        <p:spPr>
          <a:xfrm>
            <a:off x="2424224" y="2400300"/>
            <a:ext cx="988828" cy="430618"/>
          </a:xfrm>
          <a:prstGeom prst="rightArrow">
            <a:avLst>
              <a:gd fmla="val 50000" name="adj1"/>
              <a:gd fmla="val 50000" name="adj2"/>
            </a:avLst>
          </a:prstGeom>
          <a:solidFill>
            <a:srgbClr val="A5A5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4" name="Google Shape;294;p48"/>
          <p:cNvSpPr/>
          <p:nvPr/>
        </p:nvSpPr>
        <p:spPr>
          <a:xfrm>
            <a:off x="5401672" y="2400300"/>
            <a:ext cx="988828" cy="430618"/>
          </a:xfrm>
          <a:prstGeom prst="rightArrow">
            <a:avLst>
              <a:gd fmla="val 50000" name="adj1"/>
              <a:gd fmla="val 50000" name="adj2"/>
            </a:avLst>
          </a:prstGeom>
          <a:solidFill>
            <a:srgbClr val="A5A5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48"/>
          <p:cNvSpPr txBox="1"/>
          <p:nvPr/>
        </p:nvSpPr>
        <p:spPr>
          <a:xfrm>
            <a:off x="1760790" y="3571711"/>
            <a:ext cx="2551420" cy="33083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0" i="0" lang="ko" sz="1700" u="none" cap="none" strike="noStrike">
                <a:solidFill>
                  <a:schemeClr val="dk1"/>
                </a:solidFill>
                <a:latin typeface="Arial"/>
                <a:ea typeface="Arial"/>
                <a:cs typeface="Arial"/>
                <a:sym typeface="Arial"/>
              </a:rPr>
              <a:t>아이디 비밀번호 DB 저장</a:t>
            </a:r>
            <a:endParaRPr b="0" i="0" sz="1700" u="none" cap="none" strike="noStrike">
              <a:solidFill>
                <a:schemeClr val="dk1"/>
              </a:solidFill>
              <a:latin typeface="Arial"/>
              <a:ea typeface="Arial"/>
              <a:cs typeface="Arial"/>
              <a:sym typeface="Arial"/>
            </a:endParaRPr>
          </a:p>
        </p:txBody>
      </p:sp>
      <p:sp>
        <p:nvSpPr>
          <p:cNvPr id="296" name="Google Shape;296;p48"/>
          <p:cNvSpPr txBox="1"/>
          <p:nvPr/>
        </p:nvSpPr>
        <p:spPr>
          <a:xfrm>
            <a:off x="4647641" y="3571711"/>
            <a:ext cx="2902477" cy="33083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0" i="0" lang="ko" sz="1700" u="none" cap="none" strike="noStrike">
                <a:solidFill>
                  <a:schemeClr val="dk1"/>
                </a:solidFill>
                <a:latin typeface="Arial"/>
                <a:ea typeface="Arial"/>
                <a:cs typeface="Arial"/>
                <a:sym typeface="Arial"/>
              </a:rPr>
              <a:t>DB 등록 정보 확인 후 로그인</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0" name="Shape 300"/>
        <p:cNvGrpSpPr/>
        <p:nvPr/>
      </p:nvGrpSpPr>
      <p:grpSpPr>
        <a:xfrm>
          <a:off x="0" y="0"/>
          <a:ext cx="0" cy="0"/>
          <a:chOff x="0" y="0"/>
          <a:chExt cx="0" cy="0"/>
        </a:xfrm>
      </p:grpSpPr>
      <p:sp>
        <p:nvSpPr>
          <p:cNvPr id="301" name="Google Shape;301;p4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2" name="Google Shape;302;p49"/>
          <p:cNvSpPr txBox="1"/>
          <p:nvPr>
            <p:ph type="title"/>
          </p:nvPr>
        </p:nvSpPr>
        <p:spPr>
          <a:xfrm>
            <a:off x="479161" y="479395"/>
            <a:ext cx="2678857" cy="268013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5000"/>
              <a:buFont typeface="Malgun Gothic"/>
              <a:buNone/>
            </a:pPr>
            <a:r>
              <a:rPr lang="ko" sz="5000">
                <a:solidFill>
                  <a:schemeClr val="dk1"/>
                </a:solidFill>
              </a:rPr>
              <a:t>Front End</a:t>
            </a:r>
            <a:endParaRPr/>
          </a:p>
        </p:txBody>
      </p:sp>
      <p:sp>
        <p:nvSpPr>
          <p:cNvPr id="303" name="Google Shape;303;p49"/>
          <p:cNvSpPr/>
          <p:nvPr/>
        </p:nvSpPr>
        <p:spPr>
          <a:xfrm>
            <a:off x="482459" y="3306950"/>
            <a:ext cx="2441321" cy="13716"/>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4" name="Google Shape;304;p49"/>
          <p:cNvPicPr preferRelativeResize="0"/>
          <p:nvPr>
            <p:ph idx="1" type="body"/>
          </p:nvPr>
        </p:nvPicPr>
        <p:blipFill rotWithShape="1">
          <a:blip r:embed="rId3">
            <a:alphaModFix/>
          </a:blip>
          <a:srcRect b="0" l="0" r="0" t="0"/>
          <a:stretch/>
        </p:blipFill>
        <p:spPr>
          <a:xfrm>
            <a:off x="4046480" y="61436"/>
            <a:ext cx="4209059" cy="50206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3">
            <a:alphaModFix/>
          </a:blip>
          <a:srcRect b="0" l="0" r="0" t="0"/>
          <a:stretch/>
        </p:blipFill>
        <p:spPr>
          <a:xfrm>
            <a:off x="1279580" y="964066"/>
            <a:ext cx="2520000" cy="3215365"/>
          </a:xfrm>
          <a:prstGeom prst="rect">
            <a:avLst/>
          </a:prstGeom>
          <a:noFill/>
          <a:ln>
            <a:noFill/>
          </a:ln>
        </p:spPr>
      </p:pic>
      <p:pic>
        <p:nvPicPr>
          <p:cNvPr id="310" name="Google Shape;310;p50"/>
          <p:cNvPicPr preferRelativeResize="0"/>
          <p:nvPr/>
        </p:nvPicPr>
        <p:blipFill rotWithShape="1">
          <a:blip r:embed="rId4">
            <a:alphaModFix/>
          </a:blip>
          <a:srcRect b="0" l="0" r="0" t="0"/>
          <a:stretch/>
        </p:blipFill>
        <p:spPr>
          <a:xfrm>
            <a:off x="4804420" y="637599"/>
            <a:ext cx="3060000" cy="3868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4" name="Shape 314"/>
        <p:cNvGrpSpPr/>
        <p:nvPr/>
      </p:nvGrpSpPr>
      <p:grpSpPr>
        <a:xfrm>
          <a:off x="0" y="0"/>
          <a:ext cx="0" cy="0"/>
          <a:chOff x="0" y="0"/>
          <a:chExt cx="0" cy="0"/>
        </a:xfrm>
      </p:grpSpPr>
      <p:pic>
        <p:nvPicPr>
          <p:cNvPr id="315" name="Google Shape;315;p51"/>
          <p:cNvPicPr preferRelativeResize="0"/>
          <p:nvPr/>
        </p:nvPicPr>
        <p:blipFill rotWithShape="1">
          <a:blip r:embed="rId3">
            <a:alphaModFix/>
          </a:blip>
          <a:srcRect b="0" l="0" r="0" t="0"/>
          <a:stretch/>
        </p:blipFill>
        <p:spPr>
          <a:xfrm>
            <a:off x="1085336" y="573098"/>
            <a:ext cx="2626051" cy="3842142"/>
          </a:xfrm>
          <a:prstGeom prst="rect">
            <a:avLst/>
          </a:prstGeom>
          <a:noFill/>
          <a:ln>
            <a:noFill/>
          </a:ln>
        </p:spPr>
      </p:pic>
      <p:pic>
        <p:nvPicPr>
          <p:cNvPr descr="텍스트이(가) 표시된 사진&#10;&#10;자동 생성된 설명" id="316" name="Google Shape;316;p51"/>
          <p:cNvPicPr preferRelativeResize="0"/>
          <p:nvPr/>
        </p:nvPicPr>
        <p:blipFill rotWithShape="1">
          <a:blip r:embed="rId4">
            <a:alphaModFix/>
          </a:blip>
          <a:srcRect b="0" l="0" r="0" t="0"/>
          <a:stretch/>
        </p:blipFill>
        <p:spPr>
          <a:xfrm>
            <a:off x="4572000" y="573098"/>
            <a:ext cx="3960000" cy="1116139"/>
          </a:xfrm>
          <a:prstGeom prst="rect">
            <a:avLst/>
          </a:prstGeom>
          <a:noFill/>
          <a:ln>
            <a:noFill/>
          </a:ln>
        </p:spPr>
      </p:pic>
      <p:sp>
        <p:nvSpPr>
          <p:cNvPr id="317" name="Google Shape;317;p51"/>
          <p:cNvSpPr txBox="1"/>
          <p:nvPr/>
        </p:nvSpPr>
        <p:spPr>
          <a:xfrm>
            <a:off x="4572000" y="2571750"/>
            <a:ext cx="295946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ID : capstone</a:t>
            </a:r>
            <a:endParaRPr/>
          </a:p>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PW : capstone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 sz="1400" u="none" cap="none" strike="noStrike">
                <a:solidFill>
                  <a:srgbClr val="FF0000"/>
                </a:solidFill>
                <a:latin typeface="Arial"/>
                <a:ea typeface="Arial"/>
                <a:cs typeface="Arial"/>
                <a:sym typeface="Arial"/>
              </a:rPr>
              <a:t>Not including 2 special characters</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1" name="Shape 321"/>
        <p:cNvGrpSpPr/>
        <p:nvPr/>
      </p:nvGrpSpPr>
      <p:grpSpPr>
        <a:xfrm>
          <a:off x="0" y="0"/>
          <a:ext cx="0" cy="0"/>
          <a:chOff x="0" y="0"/>
          <a:chExt cx="0" cy="0"/>
        </a:xfrm>
      </p:grpSpPr>
      <p:pic>
        <p:nvPicPr>
          <p:cNvPr descr="텍스트이(가) 표시된 사진&#10;&#10;자동 생성된 설명" id="322" name="Google Shape;322;p52"/>
          <p:cNvPicPr preferRelativeResize="0"/>
          <p:nvPr/>
        </p:nvPicPr>
        <p:blipFill rotWithShape="1">
          <a:blip r:embed="rId3">
            <a:alphaModFix/>
          </a:blip>
          <a:srcRect b="0" l="0" r="0" t="0"/>
          <a:stretch/>
        </p:blipFill>
        <p:spPr>
          <a:xfrm>
            <a:off x="4572000" y="583040"/>
            <a:ext cx="3990084" cy="1116000"/>
          </a:xfrm>
          <a:prstGeom prst="rect">
            <a:avLst/>
          </a:prstGeom>
          <a:noFill/>
          <a:ln>
            <a:noFill/>
          </a:ln>
        </p:spPr>
      </p:pic>
      <p:pic>
        <p:nvPicPr>
          <p:cNvPr id="323" name="Google Shape;323;p52"/>
          <p:cNvPicPr preferRelativeResize="0"/>
          <p:nvPr/>
        </p:nvPicPr>
        <p:blipFill rotWithShape="1">
          <a:blip r:embed="rId4">
            <a:alphaModFix/>
          </a:blip>
          <a:srcRect b="0" l="0" r="0" t="0"/>
          <a:stretch/>
        </p:blipFill>
        <p:spPr>
          <a:xfrm>
            <a:off x="948392" y="583040"/>
            <a:ext cx="2880000" cy="3977420"/>
          </a:xfrm>
          <a:prstGeom prst="rect">
            <a:avLst/>
          </a:prstGeom>
          <a:noFill/>
          <a:ln>
            <a:noFill/>
          </a:ln>
        </p:spPr>
      </p:pic>
      <p:sp>
        <p:nvSpPr>
          <p:cNvPr id="324" name="Google Shape;324;p52"/>
          <p:cNvSpPr txBox="1"/>
          <p:nvPr/>
        </p:nvSpPr>
        <p:spPr>
          <a:xfrm>
            <a:off x="4572000" y="2571750"/>
            <a:ext cx="1572866"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ID : capstone</a:t>
            </a:r>
            <a:endParaRPr/>
          </a:p>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PW : capstone??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 sz="1400" u="none" cap="none" strike="noStrike">
                <a:solidFill>
                  <a:srgbClr val="00B050"/>
                </a:solidFill>
                <a:latin typeface="Arial"/>
                <a:ea typeface="Arial"/>
                <a:cs typeface="Arial"/>
                <a:sym typeface="Arial"/>
              </a:rPr>
              <a:t>Now we go</a:t>
            </a:r>
            <a:endParaRPr b="0" i="0" sz="1400" u="none" cap="none" strike="noStrike">
              <a:solidFill>
                <a:srgbClr val="00B05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 name="Shape 328"/>
        <p:cNvGrpSpPr/>
        <p:nvPr/>
      </p:nvGrpSpPr>
      <p:grpSpPr>
        <a:xfrm>
          <a:off x="0" y="0"/>
          <a:ext cx="0" cy="0"/>
          <a:chOff x="0" y="0"/>
          <a:chExt cx="0" cy="0"/>
        </a:xfrm>
      </p:grpSpPr>
      <p:pic>
        <p:nvPicPr>
          <p:cNvPr id="329" name="Google Shape;329;p53"/>
          <p:cNvPicPr preferRelativeResize="0"/>
          <p:nvPr/>
        </p:nvPicPr>
        <p:blipFill rotWithShape="1">
          <a:blip r:embed="rId3">
            <a:alphaModFix/>
          </a:blip>
          <a:srcRect b="0" l="0" r="0" t="0"/>
          <a:stretch/>
        </p:blipFill>
        <p:spPr>
          <a:xfrm>
            <a:off x="2588393" y="1060675"/>
            <a:ext cx="3857625" cy="2238375"/>
          </a:xfrm>
          <a:prstGeom prst="rect">
            <a:avLst/>
          </a:prstGeom>
          <a:noFill/>
          <a:ln>
            <a:noFill/>
          </a:ln>
        </p:spPr>
      </p:pic>
      <p:sp>
        <p:nvSpPr>
          <p:cNvPr id="330" name="Google Shape;330;p53"/>
          <p:cNvSpPr txBox="1"/>
          <p:nvPr/>
        </p:nvSpPr>
        <p:spPr>
          <a:xfrm>
            <a:off x="2878775" y="3299050"/>
            <a:ext cx="327685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ID and hashed password stored in DB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4" name="Shape 334"/>
        <p:cNvGrpSpPr/>
        <p:nvPr/>
      </p:nvGrpSpPr>
      <p:grpSpPr>
        <a:xfrm>
          <a:off x="0" y="0"/>
          <a:ext cx="0" cy="0"/>
          <a:chOff x="0" y="0"/>
          <a:chExt cx="0" cy="0"/>
        </a:xfrm>
      </p:grpSpPr>
      <p:pic>
        <p:nvPicPr>
          <p:cNvPr id="335" name="Google Shape;335;p54"/>
          <p:cNvPicPr preferRelativeResize="0"/>
          <p:nvPr/>
        </p:nvPicPr>
        <p:blipFill rotWithShape="1">
          <a:blip r:embed="rId3">
            <a:alphaModFix/>
          </a:blip>
          <a:srcRect b="0" l="0" r="0" t="0"/>
          <a:stretch/>
        </p:blipFill>
        <p:spPr>
          <a:xfrm>
            <a:off x="948392" y="583040"/>
            <a:ext cx="2880000" cy="3977420"/>
          </a:xfrm>
          <a:prstGeom prst="rect">
            <a:avLst/>
          </a:prstGeom>
          <a:noFill/>
          <a:ln>
            <a:noFill/>
          </a:ln>
        </p:spPr>
      </p:pic>
      <p:pic>
        <p:nvPicPr>
          <p:cNvPr id="336" name="Google Shape;336;p54"/>
          <p:cNvPicPr preferRelativeResize="0"/>
          <p:nvPr/>
        </p:nvPicPr>
        <p:blipFill rotWithShape="1">
          <a:blip r:embed="rId4">
            <a:alphaModFix/>
          </a:blip>
          <a:srcRect b="0" l="0" r="0" t="0"/>
          <a:stretch/>
        </p:blipFill>
        <p:spPr>
          <a:xfrm>
            <a:off x="948392" y="632926"/>
            <a:ext cx="2880000" cy="3877647"/>
          </a:xfrm>
          <a:prstGeom prst="rect">
            <a:avLst/>
          </a:prstGeom>
          <a:noFill/>
          <a:ln>
            <a:noFill/>
          </a:ln>
        </p:spPr>
      </p:pic>
      <p:pic>
        <p:nvPicPr>
          <p:cNvPr id="337" name="Google Shape;337;p54"/>
          <p:cNvPicPr preferRelativeResize="0"/>
          <p:nvPr/>
        </p:nvPicPr>
        <p:blipFill rotWithShape="1">
          <a:blip r:embed="rId5">
            <a:alphaModFix/>
          </a:blip>
          <a:srcRect b="0" l="0" r="0" t="0"/>
          <a:stretch/>
        </p:blipFill>
        <p:spPr>
          <a:xfrm>
            <a:off x="4572000" y="632926"/>
            <a:ext cx="4006751" cy="1116000"/>
          </a:xfrm>
          <a:prstGeom prst="rect">
            <a:avLst/>
          </a:prstGeom>
          <a:noFill/>
          <a:ln>
            <a:noFill/>
          </a:ln>
        </p:spPr>
      </p:pic>
      <p:sp>
        <p:nvSpPr>
          <p:cNvPr id="338" name="Google Shape;338;p54"/>
          <p:cNvSpPr txBox="1"/>
          <p:nvPr/>
        </p:nvSpPr>
        <p:spPr>
          <a:xfrm>
            <a:off x="4572000" y="2571749"/>
            <a:ext cx="219483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ID : capstone</a:t>
            </a:r>
            <a:endParaRPr/>
          </a:p>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Password : capstone</a:t>
            </a:r>
            <a:endParaRPr/>
          </a:p>
          <a:p>
            <a:pPr indent="0" lvl="0" marL="0" marR="0" rtl="0" algn="l">
              <a:lnSpc>
                <a:spcPct val="100000"/>
              </a:lnSpc>
              <a:spcBef>
                <a:spcPts val="0"/>
              </a:spcBef>
              <a:spcAft>
                <a:spcPts val="0"/>
              </a:spcAft>
              <a:buNone/>
            </a:pPr>
            <a:r>
              <a:rPr b="0" i="0" lang="ko" sz="1400" u="none" cap="none" strike="noStrike">
                <a:solidFill>
                  <a:srgbClr val="FF0000"/>
                </a:solidFill>
                <a:latin typeface="Arial"/>
                <a:ea typeface="Arial"/>
                <a:cs typeface="Arial"/>
                <a:sym typeface="Arial"/>
              </a:rPr>
              <a:t>WRONG DATA TESTING</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ko"/>
              <a:t>Index</a:t>
            </a:r>
            <a:endParaRPr b="1"/>
          </a:p>
        </p:txBody>
      </p:sp>
      <p:sp>
        <p:nvSpPr>
          <p:cNvPr id="204" name="Google Shape;204;p37"/>
          <p:cNvSpPr txBox="1"/>
          <p:nvPr>
            <p:ph idx="1" type="body"/>
          </p:nvPr>
        </p:nvSpPr>
        <p:spPr>
          <a:xfrm>
            <a:off x="311700" y="1498256"/>
            <a:ext cx="8520600" cy="2289973"/>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Font typeface="Do Hyeon"/>
              <a:buChar char="-"/>
            </a:pPr>
            <a:r>
              <a:rPr lang="ko" sz="2000"/>
              <a:t>Progress Timeline / Team member Role</a:t>
            </a:r>
            <a:endParaRPr sz="2000"/>
          </a:p>
          <a:p>
            <a:pPr indent="-355600" lvl="0" marL="457200" rtl="0" algn="l">
              <a:lnSpc>
                <a:spcPct val="115000"/>
              </a:lnSpc>
              <a:spcBef>
                <a:spcPts val="0"/>
              </a:spcBef>
              <a:spcAft>
                <a:spcPts val="0"/>
              </a:spcAft>
              <a:buSzPts val="2000"/>
              <a:buFont typeface="Do Hyeon"/>
              <a:buChar char="-"/>
            </a:pPr>
            <a:r>
              <a:rPr lang="ko" sz="2000"/>
              <a:t>DB</a:t>
            </a:r>
            <a:endParaRPr sz="2000"/>
          </a:p>
          <a:p>
            <a:pPr indent="-355600" lvl="0" marL="457200" rtl="0" algn="l">
              <a:lnSpc>
                <a:spcPct val="115000"/>
              </a:lnSpc>
              <a:spcBef>
                <a:spcPts val="0"/>
              </a:spcBef>
              <a:spcAft>
                <a:spcPts val="0"/>
              </a:spcAft>
              <a:buSzPts val="2000"/>
              <a:buFont typeface="Do Hyeon"/>
              <a:buChar char="-"/>
            </a:pPr>
            <a:r>
              <a:rPr lang="ko" sz="2000"/>
              <a:t>UI</a:t>
            </a:r>
            <a:endParaRPr sz="2000"/>
          </a:p>
          <a:p>
            <a:pPr indent="-355600" lvl="0" marL="457200" rtl="0" algn="l">
              <a:lnSpc>
                <a:spcPct val="115000"/>
              </a:lnSpc>
              <a:spcBef>
                <a:spcPts val="0"/>
              </a:spcBef>
              <a:spcAft>
                <a:spcPts val="0"/>
              </a:spcAft>
              <a:buSzPts val="2000"/>
              <a:buFont typeface="Do Hyeon"/>
              <a:buChar char="-"/>
            </a:pPr>
            <a:r>
              <a:rPr lang="ko" sz="2000"/>
              <a:t>Server</a:t>
            </a:r>
            <a:endParaRPr sz="2000"/>
          </a:p>
          <a:p>
            <a:pPr indent="-355600" lvl="0" marL="457200" rtl="0" algn="l">
              <a:lnSpc>
                <a:spcPct val="115000"/>
              </a:lnSpc>
              <a:spcBef>
                <a:spcPts val="0"/>
              </a:spcBef>
              <a:spcAft>
                <a:spcPts val="0"/>
              </a:spcAft>
              <a:buSzPts val="2000"/>
              <a:buFont typeface="Do Hyeon"/>
              <a:buChar char="-"/>
            </a:pPr>
            <a:r>
              <a:rPr lang="ko" sz="2000"/>
              <a:t>Next Week Plan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2" name="Shape 342"/>
        <p:cNvGrpSpPr/>
        <p:nvPr/>
      </p:nvGrpSpPr>
      <p:grpSpPr>
        <a:xfrm>
          <a:off x="0" y="0"/>
          <a:ext cx="0" cy="0"/>
          <a:chOff x="0" y="0"/>
          <a:chExt cx="0" cy="0"/>
        </a:xfrm>
      </p:grpSpPr>
      <p:pic>
        <p:nvPicPr>
          <p:cNvPr id="343" name="Google Shape;343;p55"/>
          <p:cNvPicPr preferRelativeResize="0"/>
          <p:nvPr/>
        </p:nvPicPr>
        <p:blipFill rotWithShape="1">
          <a:blip r:embed="rId3">
            <a:alphaModFix/>
          </a:blip>
          <a:srcRect b="0" l="0" r="0" t="0"/>
          <a:stretch/>
        </p:blipFill>
        <p:spPr>
          <a:xfrm>
            <a:off x="948392" y="583040"/>
            <a:ext cx="2880000" cy="3977420"/>
          </a:xfrm>
          <a:prstGeom prst="rect">
            <a:avLst/>
          </a:prstGeom>
          <a:noFill/>
          <a:ln>
            <a:noFill/>
          </a:ln>
        </p:spPr>
      </p:pic>
      <p:pic>
        <p:nvPicPr>
          <p:cNvPr id="344" name="Google Shape;344;p55"/>
          <p:cNvPicPr preferRelativeResize="0"/>
          <p:nvPr/>
        </p:nvPicPr>
        <p:blipFill rotWithShape="1">
          <a:blip r:embed="rId4">
            <a:alphaModFix/>
          </a:blip>
          <a:srcRect b="0" l="0" r="0" t="0"/>
          <a:stretch/>
        </p:blipFill>
        <p:spPr>
          <a:xfrm>
            <a:off x="948392" y="632926"/>
            <a:ext cx="2880000" cy="3877647"/>
          </a:xfrm>
          <a:prstGeom prst="rect">
            <a:avLst/>
          </a:prstGeom>
          <a:noFill/>
          <a:ln>
            <a:noFill/>
          </a:ln>
        </p:spPr>
      </p:pic>
      <p:pic>
        <p:nvPicPr>
          <p:cNvPr id="345" name="Google Shape;345;p55"/>
          <p:cNvPicPr preferRelativeResize="0"/>
          <p:nvPr/>
        </p:nvPicPr>
        <p:blipFill rotWithShape="1">
          <a:blip r:embed="rId5">
            <a:alphaModFix/>
          </a:blip>
          <a:srcRect b="0" l="0" r="0" t="0"/>
          <a:stretch/>
        </p:blipFill>
        <p:spPr>
          <a:xfrm>
            <a:off x="948392" y="710160"/>
            <a:ext cx="2880000" cy="3850299"/>
          </a:xfrm>
          <a:prstGeom prst="rect">
            <a:avLst/>
          </a:prstGeom>
          <a:noFill/>
          <a:ln>
            <a:noFill/>
          </a:ln>
        </p:spPr>
      </p:pic>
      <p:pic>
        <p:nvPicPr>
          <p:cNvPr id="346" name="Google Shape;346;p55"/>
          <p:cNvPicPr preferRelativeResize="0"/>
          <p:nvPr/>
        </p:nvPicPr>
        <p:blipFill rotWithShape="1">
          <a:blip r:embed="rId6">
            <a:alphaModFix/>
          </a:blip>
          <a:srcRect b="0" l="0" r="0" t="0"/>
          <a:stretch/>
        </p:blipFill>
        <p:spPr>
          <a:xfrm>
            <a:off x="4572000" y="710160"/>
            <a:ext cx="4040689" cy="1116000"/>
          </a:xfrm>
          <a:prstGeom prst="rect">
            <a:avLst/>
          </a:prstGeom>
          <a:noFill/>
          <a:ln>
            <a:noFill/>
          </a:ln>
        </p:spPr>
      </p:pic>
      <p:sp>
        <p:nvSpPr>
          <p:cNvPr id="347" name="Google Shape;347;p55"/>
          <p:cNvSpPr txBox="1"/>
          <p:nvPr/>
        </p:nvSpPr>
        <p:spPr>
          <a:xfrm>
            <a:off x="4572000" y="2571749"/>
            <a:ext cx="205697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ID : capstone</a:t>
            </a:r>
            <a:endParaRPr/>
          </a:p>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Password : capstone??</a:t>
            </a:r>
            <a:endParaRPr/>
          </a:p>
          <a:p>
            <a:pPr indent="0" lvl="0" marL="0" marR="0" rtl="0" algn="l">
              <a:lnSpc>
                <a:spcPct val="100000"/>
              </a:lnSpc>
              <a:spcBef>
                <a:spcPts val="0"/>
              </a:spcBef>
              <a:spcAft>
                <a:spcPts val="0"/>
              </a:spcAft>
              <a:buNone/>
            </a:pPr>
            <a:r>
              <a:rPr b="0" i="0" lang="ko" sz="1400" u="none" cap="none" strike="noStrike">
                <a:solidFill>
                  <a:srgbClr val="00B050"/>
                </a:solidFill>
                <a:latin typeface="Arial"/>
                <a:ea typeface="Arial"/>
                <a:cs typeface="Arial"/>
                <a:sym typeface="Arial"/>
              </a:rPr>
              <a:t>CORRECT DATA</a:t>
            </a:r>
            <a:endParaRPr b="0" i="0" sz="1400" u="none" cap="none" strike="noStrike">
              <a:solidFill>
                <a:srgbClr val="00B05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 name="Shape 351"/>
        <p:cNvGrpSpPr/>
        <p:nvPr/>
      </p:nvGrpSpPr>
      <p:grpSpPr>
        <a:xfrm>
          <a:off x="0" y="0"/>
          <a:ext cx="0" cy="0"/>
          <a:chOff x="0" y="0"/>
          <a:chExt cx="0" cy="0"/>
        </a:xfrm>
      </p:grpSpPr>
      <p:pic>
        <p:nvPicPr>
          <p:cNvPr id="352" name="Google Shape;352;p56"/>
          <p:cNvPicPr preferRelativeResize="0"/>
          <p:nvPr/>
        </p:nvPicPr>
        <p:blipFill rotWithShape="1">
          <a:blip r:embed="rId3">
            <a:alphaModFix/>
          </a:blip>
          <a:srcRect b="0" l="0" r="0" t="0"/>
          <a:stretch/>
        </p:blipFill>
        <p:spPr>
          <a:xfrm>
            <a:off x="972000" y="917226"/>
            <a:ext cx="7200000" cy="330904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6" name="Shape 356"/>
        <p:cNvGrpSpPr/>
        <p:nvPr/>
      </p:nvGrpSpPr>
      <p:grpSpPr>
        <a:xfrm>
          <a:off x="0" y="0"/>
          <a:ext cx="0" cy="0"/>
          <a:chOff x="0" y="0"/>
          <a:chExt cx="0" cy="0"/>
        </a:xfrm>
      </p:grpSpPr>
      <p:pic>
        <p:nvPicPr>
          <p:cNvPr descr="텍스트, 사람, 벽, 여성이(가) 표시된 사진&#10;&#10;자동 생성된 설명" id="357" name="Google Shape;357;p57"/>
          <p:cNvPicPr preferRelativeResize="0"/>
          <p:nvPr/>
        </p:nvPicPr>
        <p:blipFill rotWithShape="1">
          <a:blip r:embed="rId3">
            <a:alphaModFix/>
          </a:blip>
          <a:srcRect b="0" l="0" r="0" t="0"/>
          <a:stretch/>
        </p:blipFill>
        <p:spPr>
          <a:xfrm>
            <a:off x="5476780" y="648535"/>
            <a:ext cx="3600000" cy="3846430"/>
          </a:xfrm>
          <a:prstGeom prst="rect">
            <a:avLst/>
          </a:prstGeom>
          <a:noFill/>
          <a:ln>
            <a:noFill/>
          </a:ln>
        </p:spPr>
      </p:pic>
      <p:pic>
        <p:nvPicPr>
          <p:cNvPr id="358" name="Google Shape;358;p57"/>
          <p:cNvPicPr preferRelativeResize="0"/>
          <p:nvPr/>
        </p:nvPicPr>
        <p:blipFill rotWithShape="1">
          <a:blip r:embed="rId4">
            <a:alphaModFix/>
          </a:blip>
          <a:srcRect b="0" l="0" r="0" t="0"/>
          <a:stretch/>
        </p:blipFill>
        <p:spPr>
          <a:xfrm>
            <a:off x="201146" y="861750"/>
            <a:ext cx="3643165" cy="3420000"/>
          </a:xfrm>
          <a:prstGeom prst="rect">
            <a:avLst/>
          </a:prstGeom>
          <a:noFill/>
          <a:ln>
            <a:noFill/>
          </a:ln>
        </p:spPr>
      </p:pic>
      <p:cxnSp>
        <p:nvCxnSpPr>
          <p:cNvPr id="359" name="Google Shape;359;p57"/>
          <p:cNvCxnSpPr/>
          <p:nvPr/>
        </p:nvCxnSpPr>
        <p:spPr>
          <a:xfrm>
            <a:off x="4110958" y="2466575"/>
            <a:ext cx="630090" cy="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3" name="Shape 363"/>
        <p:cNvGrpSpPr/>
        <p:nvPr/>
      </p:nvGrpSpPr>
      <p:grpSpPr>
        <a:xfrm>
          <a:off x="0" y="0"/>
          <a:ext cx="0" cy="0"/>
          <a:chOff x="0" y="0"/>
          <a:chExt cx="0" cy="0"/>
        </a:xfrm>
      </p:grpSpPr>
      <p:sp>
        <p:nvSpPr>
          <p:cNvPr id="364" name="Google Shape;364;p5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5" name="Google Shape;365;p58"/>
          <p:cNvSpPr txBox="1"/>
          <p:nvPr>
            <p:ph type="title"/>
          </p:nvPr>
        </p:nvSpPr>
        <p:spPr>
          <a:xfrm>
            <a:off x="479161" y="479395"/>
            <a:ext cx="2678857" cy="268013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5000"/>
              <a:buFont typeface="Malgun Gothic"/>
              <a:buNone/>
            </a:pPr>
            <a:r>
              <a:rPr lang="ko" sz="5000">
                <a:solidFill>
                  <a:schemeClr val="dk1"/>
                </a:solidFill>
              </a:rPr>
              <a:t>Back</a:t>
            </a:r>
            <a:br>
              <a:rPr lang="ko" sz="5000">
                <a:solidFill>
                  <a:schemeClr val="dk1"/>
                </a:solidFill>
              </a:rPr>
            </a:br>
            <a:r>
              <a:rPr lang="ko" sz="5000">
                <a:solidFill>
                  <a:schemeClr val="dk1"/>
                </a:solidFill>
              </a:rPr>
              <a:t>End</a:t>
            </a:r>
            <a:endParaRPr/>
          </a:p>
        </p:txBody>
      </p:sp>
      <p:sp>
        <p:nvSpPr>
          <p:cNvPr id="366" name="Google Shape;366;p58"/>
          <p:cNvSpPr/>
          <p:nvPr/>
        </p:nvSpPr>
        <p:spPr>
          <a:xfrm>
            <a:off x="482459" y="3306950"/>
            <a:ext cx="2441321" cy="13716"/>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7" name="Google Shape;367;p58"/>
          <p:cNvPicPr preferRelativeResize="0"/>
          <p:nvPr>
            <p:ph idx="1" type="body"/>
          </p:nvPr>
        </p:nvPicPr>
        <p:blipFill rotWithShape="1">
          <a:blip r:embed="rId3">
            <a:alphaModFix/>
          </a:blip>
          <a:srcRect b="0" l="0" r="0" t="0"/>
          <a:stretch/>
        </p:blipFill>
        <p:spPr>
          <a:xfrm>
            <a:off x="4407171" y="480060"/>
            <a:ext cx="3578063" cy="41628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1" name="Shape 371"/>
        <p:cNvGrpSpPr/>
        <p:nvPr/>
      </p:nvGrpSpPr>
      <p:grpSpPr>
        <a:xfrm>
          <a:off x="0" y="0"/>
          <a:ext cx="0" cy="0"/>
          <a:chOff x="0" y="0"/>
          <a:chExt cx="0" cy="0"/>
        </a:xfrm>
      </p:grpSpPr>
      <p:sp>
        <p:nvSpPr>
          <p:cNvPr id="372" name="Google Shape;372;p59"/>
          <p:cNvSpPr txBox="1"/>
          <p:nvPr>
            <p:ph type="title"/>
          </p:nvPr>
        </p:nvSpPr>
        <p:spPr>
          <a:xfrm>
            <a:off x="360760" y="2814637"/>
            <a:ext cx="2468165" cy="183951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algun Gothic"/>
              <a:buNone/>
            </a:pPr>
            <a:r>
              <a:rPr b="1" lang="ko"/>
              <a:t>Application</a:t>
            </a:r>
            <a:endParaRPr b="1"/>
          </a:p>
        </p:txBody>
      </p:sp>
      <p:pic>
        <p:nvPicPr>
          <p:cNvPr id="373" name="Google Shape;373;p59"/>
          <p:cNvPicPr preferRelativeResize="0"/>
          <p:nvPr/>
        </p:nvPicPr>
        <p:blipFill rotWithShape="1">
          <a:blip r:embed="rId3">
            <a:alphaModFix/>
          </a:blip>
          <a:srcRect b="27226" l="0" r="0" t="28342"/>
          <a:stretch/>
        </p:blipFill>
        <p:spPr>
          <a:xfrm>
            <a:off x="15" y="8"/>
            <a:ext cx="9143985" cy="2782952"/>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374" name="Google Shape;374;p59"/>
          <p:cNvSpPr txBox="1"/>
          <p:nvPr>
            <p:ph idx="1" type="body"/>
          </p:nvPr>
        </p:nvSpPr>
        <p:spPr>
          <a:xfrm>
            <a:off x="4366223" y="2814637"/>
            <a:ext cx="4417017" cy="1839515"/>
          </a:xfrm>
          <a:prstGeom prst="rect">
            <a:avLst/>
          </a:prstGeom>
          <a:noFill/>
          <a:ln>
            <a:noFill/>
          </a:ln>
        </p:spPr>
        <p:txBody>
          <a:bodyPr anchorCtr="0" anchor="ctr"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ko"/>
              <a:t>Object detection</a:t>
            </a:r>
            <a:endParaRPr/>
          </a:p>
          <a:p>
            <a:pPr indent="-38100" lvl="0" marL="177800" rtl="0" algn="l">
              <a:lnSpc>
                <a:spcPct val="90000"/>
              </a:lnSpc>
              <a:spcBef>
                <a:spcPts val="80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lang="ko"/>
              <a:t>Emotion recognition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8" name="Shape 378"/>
        <p:cNvGrpSpPr/>
        <p:nvPr/>
      </p:nvGrpSpPr>
      <p:grpSpPr>
        <a:xfrm>
          <a:off x="0" y="0"/>
          <a:ext cx="0" cy="0"/>
          <a:chOff x="0" y="0"/>
          <a:chExt cx="0" cy="0"/>
        </a:xfrm>
      </p:grpSpPr>
      <p:sp>
        <p:nvSpPr>
          <p:cNvPr id="379" name="Google Shape;379;p6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algun Gothic"/>
              <a:buNone/>
            </a:pPr>
            <a:r>
              <a:rPr b="1" lang="ko"/>
              <a:t>Yolov8 </a:t>
            </a:r>
            <a:endParaRPr b="1"/>
          </a:p>
        </p:txBody>
      </p:sp>
      <p:pic>
        <p:nvPicPr>
          <p:cNvPr id="380" name="Google Shape;380;p60"/>
          <p:cNvPicPr preferRelativeResize="0"/>
          <p:nvPr/>
        </p:nvPicPr>
        <p:blipFill rotWithShape="1">
          <a:blip r:embed="rId3">
            <a:alphaModFix/>
          </a:blip>
          <a:srcRect b="33829" l="59369" r="4504" t="26198"/>
          <a:stretch/>
        </p:blipFill>
        <p:spPr>
          <a:xfrm>
            <a:off x="4987302" y="198982"/>
            <a:ext cx="3528048" cy="2482399"/>
          </a:xfrm>
          <a:prstGeom prst="rect">
            <a:avLst/>
          </a:prstGeom>
          <a:noFill/>
          <a:ln>
            <a:noFill/>
          </a:ln>
        </p:spPr>
      </p:pic>
      <p:pic>
        <p:nvPicPr>
          <p:cNvPr id="381" name="Google Shape;381;p60"/>
          <p:cNvPicPr preferRelativeResize="0"/>
          <p:nvPr/>
        </p:nvPicPr>
        <p:blipFill rotWithShape="1">
          <a:blip r:embed="rId4">
            <a:alphaModFix/>
          </a:blip>
          <a:srcRect b="13795" l="6820" r="46680" t="19786"/>
          <a:stretch/>
        </p:blipFill>
        <p:spPr>
          <a:xfrm>
            <a:off x="4987302" y="2766032"/>
            <a:ext cx="3077126" cy="2103624"/>
          </a:xfrm>
          <a:prstGeom prst="rect">
            <a:avLst/>
          </a:prstGeom>
          <a:noFill/>
          <a:ln>
            <a:noFill/>
          </a:ln>
        </p:spPr>
      </p:pic>
      <p:sp>
        <p:nvSpPr>
          <p:cNvPr id="382" name="Google Shape;382;p60"/>
          <p:cNvSpPr txBox="1"/>
          <p:nvPr/>
        </p:nvSpPr>
        <p:spPr>
          <a:xfrm>
            <a:off x="628650" y="1896314"/>
            <a:ext cx="3943350" cy="2202575"/>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90000"/>
              </a:lnSpc>
              <a:spcBef>
                <a:spcPts val="0"/>
              </a:spcBef>
              <a:spcAft>
                <a:spcPts val="0"/>
              </a:spcAft>
              <a:buClr>
                <a:schemeClr val="dk1"/>
              </a:buClr>
              <a:buSzPts val="2100"/>
              <a:buFont typeface="Arial"/>
              <a:buChar char="•"/>
            </a:pPr>
            <a:r>
              <a:rPr b="0" i="0" lang="ko" sz="2100" u="none" cap="none" strike="noStrike">
                <a:solidFill>
                  <a:schemeClr val="dk1"/>
                </a:solidFill>
                <a:latin typeface="Arial"/>
                <a:ea typeface="Arial"/>
                <a:cs typeface="Arial"/>
                <a:sym typeface="Arial"/>
              </a:rPr>
              <a:t>SOTA model of YOLO</a:t>
            </a:r>
            <a:endParaRPr b="0" i="0" sz="1100" u="none" cap="none" strike="noStrike">
              <a:solidFill>
                <a:srgbClr val="000000"/>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a:p>
            <a:pPr indent="-171450" lvl="0" marL="177800" marR="0" rtl="0" algn="l">
              <a:lnSpc>
                <a:spcPct val="90000"/>
              </a:lnSpc>
              <a:spcBef>
                <a:spcPts val="800"/>
              </a:spcBef>
              <a:spcAft>
                <a:spcPts val="0"/>
              </a:spcAft>
              <a:buClr>
                <a:schemeClr val="dk1"/>
              </a:buClr>
              <a:buSzPts val="2100"/>
              <a:buFont typeface="Arial"/>
              <a:buChar char="•"/>
            </a:pPr>
            <a:r>
              <a:rPr b="0" i="0" lang="ko" sz="2100" u="none" cap="none" strike="noStrike">
                <a:solidFill>
                  <a:schemeClr val="dk1"/>
                </a:solidFill>
                <a:latin typeface="Arial"/>
                <a:ea typeface="Arial"/>
                <a:cs typeface="Arial"/>
                <a:sym typeface="Arial"/>
              </a:rPr>
              <a:t>Fast &amp; Light</a:t>
            </a:r>
            <a:endParaRPr b="0" i="0" sz="1100" u="none" cap="none" strike="noStrike">
              <a:solidFill>
                <a:srgbClr val="000000"/>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a:p>
            <a:pPr indent="-171450" lvl="0" marL="177800" marR="0" rtl="0" algn="l">
              <a:lnSpc>
                <a:spcPct val="90000"/>
              </a:lnSpc>
              <a:spcBef>
                <a:spcPts val="800"/>
              </a:spcBef>
              <a:spcAft>
                <a:spcPts val="0"/>
              </a:spcAft>
              <a:buClr>
                <a:schemeClr val="dk1"/>
              </a:buClr>
              <a:buSzPts val="2100"/>
              <a:buFont typeface="Arial"/>
              <a:buChar char="•"/>
            </a:pPr>
            <a:r>
              <a:rPr b="0" i="0" lang="ko" sz="2100" u="none" cap="none" strike="noStrike">
                <a:solidFill>
                  <a:schemeClr val="dk1"/>
                </a:solidFill>
                <a:latin typeface="Arial"/>
                <a:ea typeface="Arial"/>
                <a:cs typeface="Arial"/>
                <a:sym typeface="Arial"/>
              </a:rPr>
              <a:t>Using bind box &amp; class</a:t>
            </a:r>
            <a:endParaRPr b="0" i="0" sz="1100" u="none" cap="none" strike="noStrike">
              <a:solidFill>
                <a:srgbClr val="000000"/>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6" name="Shape 386"/>
        <p:cNvGrpSpPr/>
        <p:nvPr/>
      </p:nvGrpSpPr>
      <p:grpSpPr>
        <a:xfrm>
          <a:off x="0" y="0"/>
          <a:ext cx="0" cy="0"/>
          <a:chOff x="0" y="0"/>
          <a:chExt cx="0" cy="0"/>
        </a:xfrm>
      </p:grpSpPr>
      <p:sp>
        <p:nvSpPr>
          <p:cNvPr id="387" name="Google Shape;387;p6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Malgun Gothic"/>
              <a:buNone/>
            </a:pPr>
            <a:r>
              <a:rPr b="1" lang="ko"/>
              <a:t>Prototype on local</a:t>
            </a:r>
            <a:endParaRPr b="1"/>
          </a:p>
        </p:txBody>
      </p:sp>
      <p:pic>
        <p:nvPicPr>
          <p:cNvPr id="388" name="Google Shape;388;p61"/>
          <p:cNvPicPr preferRelativeResize="0"/>
          <p:nvPr/>
        </p:nvPicPr>
        <p:blipFill rotWithShape="1">
          <a:blip r:embed="rId3">
            <a:alphaModFix/>
          </a:blip>
          <a:srcRect b="0" l="0" r="0" t="0"/>
          <a:stretch/>
        </p:blipFill>
        <p:spPr>
          <a:xfrm>
            <a:off x="1848913" y="1641454"/>
            <a:ext cx="1687405" cy="1687406"/>
          </a:xfrm>
          <a:prstGeom prst="rect">
            <a:avLst/>
          </a:prstGeom>
          <a:noFill/>
          <a:ln>
            <a:noFill/>
          </a:ln>
        </p:spPr>
      </p:pic>
      <p:pic>
        <p:nvPicPr>
          <p:cNvPr descr="post-thumbnail" id="389" name="Google Shape;389;p61"/>
          <p:cNvPicPr preferRelativeResize="0"/>
          <p:nvPr/>
        </p:nvPicPr>
        <p:blipFill rotWithShape="1">
          <a:blip r:embed="rId4">
            <a:alphaModFix/>
          </a:blip>
          <a:srcRect b="0" l="0" r="0" t="0"/>
          <a:stretch/>
        </p:blipFill>
        <p:spPr>
          <a:xfrm>
            <a:off x="1693499" y="2871658"/>
            <a:ext cx="1998233" cy="994173"/>
          </a:xfrm>
          <a:prstGeom prst="rect">
            <a:avLst/>
          </a:prstGeom>
          <a:noFill/>
          <a:ln>
            <a:noFill/>
          </a:ln>
        </p:spPr>
      </p:pic>
      <p:grpSp>
        <p:nvGrpSpPr>
          <p:cNvPr id="390" name="Google Shape;390;p61"/>
          <p:cNvGrpSpPr/>
          <p:nvPr/>
        </p:nvGrpSpPr>
        <p:grpSpPr>
          <a:xfrm>
            <a:off x="4440099" y="969479"/>
            <a:ext cx="3549025" cy="3204541"/>
            <a:chOff x="6157639" y="1771819"/>
            <a:chExt cx="3776363" cy="3541328"/>
          </a:xfrm>
        </p:grpSpPr>
        <p:pic>
          <p:nvPicPr>
            <p:cNvPr descr="Python］ C Library 이용해서 성능 높이기(Ctypes, 1편)" id="391" name="Google Shape;391;p61"/>
            <p:cNvPicPr preferRelativeResize="0"/>
            <p:nvPr/>
          </p:nvPicPr>
          <p:blipFill rotWithShape="1">
            <a:blip r:embed="rId5">
              <a:alphaModFix/>
            </a:blip>
            <a:srcRect b="0" l="0" r="0" t="0"/>
            <a:stretch/>
          </p:blipFill>
          <p:spPr>
            <a:xfrm>
              <a:off x="6157639" y="2952920"/>
              <a:ext cx="3776363" cy="2360227"/>
            </a:xfrm>
            <a:prstGeom prst="rect">
              <a:avLst/>
            </a:prstGeom>
            <a:noFill/>
            <a:ln>
              <a:noFill/>
            </a:ln>
          </p:spPr>
        </p:pic>
        <p:pic>
          <p:nvPicPr>
            <p:cNvPr descr="Learn Flask Tutorial - Google Play 앱" id="392" name="Google Shape;392;p61"/>
            <p:cNvPicPr preferRelativeResize="0"/>
            <p:nvPr/>
          </p:nvPicPr>
          <p:blipFill rotWithShape="1">
            <a:blip r:embed="rId6">
              <a:alphaModFix/>
            </a:blip>
            <a:srcRect b="0" l="0" r="0" t="0"/>
            <a:stretch/>
          </p:blipFill>
          <p:spPr>
            <a:xfrm>
              <a:off x="6826621" y="1771819"/>
              <a:ext cx="2438400" cy="2057059"/>
            </a:xfrm>
            <a:prstGeom prst="rect">
              <a:avLst/>
            </a:prstGeom>
            <a:noFill/>
            <a:ln>
              <a:noFill/>
            </a:ln>
          </p:spPr>
        </p:pic>
      </p:grpSp>
      <p:sp>
        <p:nvSpPr>
          <p:cNvPr id="393" name="Google Shape;393;p61"/>
          <p:cNvSpPr txBox="1"/>
          <p:nvPr/>
        </p:nvSpPr>
        <p:spPr>
          <a:xfrm>
            <a:off x="2040585" y="4238343"/>
            <a:ext cx="1304059" cy="3924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100"/>
              <a:buFont typeface="Arial"/>
              <a:buNone/>
            </a:pPr>
            <a:r>
              <a:rPr b="1" i="0" lang="ko" sz="2100" u="none" cap="none" strike="noStrike">
                <a:solidFill>
                  <a:schemeClr val="dk1"/>
                </a:solidFill>
                <a:latin typeface="Arial"/>
                <a:ea typeface="Arial"/>
                <a:cs typeface="Arial"/>
                <a:sym typeface="Arial"/>
              </a:rPr>
              <a:t>Front</a:t>
            </a:r>
            <a:endParaRPr b="1" i="0" sz="2100" u="none" cap="none" strike="noStrike">
              <a:solidFill>
                <a:schemeClr val="dk1"/>
              </a:solidFill>
              <a:latin typeface="Arial"/>
              <a:ea typeface="Arial"/>
              <a:cs typeface="Arial"/>
              <a:sym typeface="Arial"/>
            </a:endParaRPr>
          </a:p>
        </p:txBody>
      </p:sp>
      <p:sp>
        <p:nvSpPr>
          <p:cNvPr id="394" name="Google Shape;394;p61"/>
          <p:cNvSpPr txBox="1"/>
          <p:nvPr/>
        </p:nvSpPr>
        <p:spPr>
          <a:xfrm>
            <a:off x="5641463" y="4238343"/>
            <a:ext cx="1148938" cy="3924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100"/>
              <a:buFont typeface="Arial"/>
              <a:buNone/>
            </a:pPr>
            <a:r>
              <a:rPr b="1" i="0" lang="ko" sz="2100" u="none" cap="none" strike="noStrike">
                <a:solidFill>
                  <a:schemeClr val="dk1"/>
                </a:solidFill>
                <a:latin typeface="Arial"/>
                <a:ea typeface="Arial"/>
                <a:cs typeface="Arial"/>
                <a:sym typeface="Arial"/>
              </a:rPr>
              <a:t>Back</a:t>
            </a:r>
            <a:endParaRPr b="1" i="0" sz="21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9" name="Shape 399"/>
        <p:cNvGrpSpPr/>
        <p:nvPr/>
      </p:nvGrpSpPr>
      <p:grpSpPr>
        <a:xfrm>
          <a:off x="0" y="0"/>
          <a:ext cx="0" cy="0"/>
          <a:chOff x="0" y="0"/>
          <a:chExt cx="0" cy="0"/>
        </a:xfrm>
      </p:grpSpPr>
      <p:sp>
        <p:nvSpPr>
          <p:cNvPr id="400" name="Google Shape;400;p6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1" name="Google Shape;401;p62"/>
          <p:cNvSpPr txBox="1"/>
          <p:nvPr>
            <p:ph type="title"/>
          </p:nvPr>
        </p:nvSpPr>
        <p:spPr>
          <a:xfrm>
            <a:off x="473202" y="285510"/>
            <a:ext cx="2571750" cy="1289304"/>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Malgun Gothic"/>
              <a:buNone/>
            </a:pPr>
            <a:r>
              <a:rPr b="1" lang="ko" sz="4100"/>
              <a:t>Flask</a:t>
            </a:r>
            <a:endParaRPr/>
          </a:p>
        </p:txBody>
      </p:sp>
      <p:sp>
        <p:nvSpPr>
          <p:cNvPr id="402" name="Google Shape;402;p62"/>
          <p:cNvSpPr/>
          <p:nvPr/>
        </p:nvSpPr>
        <p:spPr>
          <a:xfrm>
            <a:off x="482459" y="1930317"/>
            <a:ext cx="2441321" cy="13716"/>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3" name="Google Shape;403;p62"/>
          <p:cNvSpPr txBox="1"/>
          <p:nvPr>
            <p:ph idx="1" type="body"/>
          </p:nvPr>
        </p:nvSpPr>
        <p:spPr>
          <a:xfrm>
            <a:off x="473202" y="2105406"/>
            <a:ext cx="2571750" cy="255803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1700"/>
              <a:buNone/>
            </a:pPr>
            <a:r>
              <a:rPr lang="ko" sz="1700"/>
              <a:t>Python Framework</a:t>
            </a:r>
            <a:endParaRPr/>
          </a:p>
        </p:txBody>
      </p:sp>
      <p:pic>
        <p:nvPicPr>
          <p:cNvPr descr="Learn Flask Tutorial - Google Play 앱" id="404" name="Google Shape;404;p62"/>
          <p:cNvPicPr preferRelativeResize="0"/>
          <p:nvPr/>
        </p:nvPicPr>
        <p:blipFill rotWithShape="1">
          <a:blip r:embed="rId3">
            <a:alphaModFix/>
          </a:blip>
          <a:srcRect b="0" l="0" r="0" t="0"/>
          <a:stretch/>
        </p:blipFill>
        <p:spPr>
          <a:xfrm>
            <a:off x="486918" y="2280495"/>
            <a:ext cx="2558034" cy="2558034"/>
          </a:xfrm>
          <a:prstGeom prst="rect">
            <a:avLst/>
          </a:prstGeom>
          <a:noFill/>
          <a:ln>
            <a:noFill/>
          </a:ln>
        </p:spPr>
      </p:pic>
      <p:sp>
        <p:nvSpPr>
          <p:cNvPr id="405" name="Google Shape;405;p62"/>
          <p:cNvSpPr txBox="1"/>
          <p:nvPr/>
        </p:nvSpPr>
        <p:spPr>
          <a:xfrm>
            <a:off x="3406238" y="1242812"/>
            <a:ext cx="5250844" cy="3044597"/>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90000"/>
              </a:lnSpc>
              <a:spcBef>
                <a:spcPts val="0"/>
              </a:spcBef>
              <a:spcAft>
                <a:spcPts val="0"/>
              </a:spcAft>
              <a:buClr>
                <a:schemeClr val="dk1"/>
              </a:buClr>
              <a:buSzPts val="2100"/>
              <a:buFont typeface="Arial"/>
              <a:buChar char="•"/>
            </a:pPr>
            <a:r>
              <a:rPr b="0" i="0" lang="ko" sz="2100" u="none" cap="none" strike="noStrike">
                <a:solidFill>
                  <a:schemeClr val="dk1"/>
                </a:solidFill>
                <a:latin typeface="Arial"/>
                <a:ea typeface="Arial"/>
                <a:cs typeface="Arial"/>
                <a:sym typeface="Arial"/>
              </a:rPr>
              <a:t>Micro web framework</a:t>
            </a:r>
            <a:endParaRPr b="0" i="0" sz="1100" u="none" cap="none" strike="noStrike">
              <a:solidFill>
                <a:srgbClr val="000000"/>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a:p>
            <a:pPr indent="-171450" lvl="0" marL="177800" marR="0" rtl="0" algn="l">
              <a:lnSpc>
                <a:spcPct val="90000"/>
              </a:lnSpc>
              <a:spcBef>
                <a:spcPts val="800"/>
              </a:spcBef>
              <a:spcAft>
                <a:spcPts val="0"/>
              </a:spcAft>
              <a:buClr>
                <a:schemeClr val="dk1"/>
              </a:buClr>
              <a:buSzPts val="2100"/>
              <a:buFont typeface="Arial"/>
              <a:buChar char="•"/>
            </a:pPr>
            <a:r>
              <a:rPr b="0" i="0" lang="ko" sz="2100" u="none" cap="none" strike="noStrike">
                <a:solidFill>
                  <a:schemeClr val="dk1"/>
                </a:solidFill>
                <a:latin typeface="Arial"/>
                <a:ea typeface="Arial"/>
                <a:cs typeface="Arial"/>
                <a:sym typeface="Arial"/>
              </a:rPr>
              <a:t>Route for URL</a:t>
            </a:r>
            <a:endParaRPr b="0" i="0" sz="1100" u="none" cap="none" strike="noStrike">
              <a:solidFill>
                <a:srgbClr val="000000"/>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a:p>
            <a:pPr indent="-171450" lvl="0" marL="177800" marR="0" rtl="0" algn="l">
              <a:lnSpc>
                <a:spcPct val="90000"/>
              </a:lnSpc>
              <a:spcBef>
                <a:spcPts val="800"/>
              </a:spcBef>
              <a:spcAft>
                <a:spcPts val="0"/>
              </a:spcAft>
              <a:buClr>
                <a:schemeClr val="dk1"/>
              </a:buClr>
              <a:buSzPts val="2100"/>
              <a:buFont typeface="Arial"/>
              <a:buChar char="•"/>
            </a:pPr>
            <a:r>
              <a:rPr b="0" i="0" lang="ko" sz="2100" u="none" cap="none" strike="noStrike">
                <a:solidFill>
                  <a:schemeClr val="dk1"/>
                </a:solidFill>
                <a:latin typeface="Arial"/>
                <a:ea typeface="Arial"/>
                <a:cs typeface="Arial"/>
                <a:sym typeface="Arial"/>
              </a:rPr>
              <a:t>Rendering for HTML</a:t>
            </a:r>
            <a:endParaRPr b="0" i="0" sz="1100" u="none" cap="none" strike="noStrike">
              <a:solidFill>
                <a:srgbClr val="000000"/>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a:p>
            <a:pPr indent="-171450" lvl="0" marL="177800" marR="0" rtl="0" algn="l">
              <a:lnSpc>
                <a:spcPct val="90000"/>
              </a:lnSpc>
              <a:spcBef>
                <a:spcPts val="800"/>
              </a:spcBef>
              <a:spcAft>
                <a:spcPts val="0"/>
              </a:spcAft>
              <a:buClr>
                <a:schemeClr val="dk1"/>
              </a:buClr>
              <a:buSzPts val="2100"/>
              <a:buFont typeface="Arial"/>
              <a:buChar char="•"/>
            </a:pPr>
            <a:r>
              <a:rPr b="0" i="0" lang="ko" sz="2100" u="none" cap="none" strike="noStrike">
                <a:solidFill>
                  <a:schemeClr val="dk1"/>
                </a:solidFill>
                <a:latin typeface="Arial"/>
                <a:ea typeface="Arial"/>
                <a:cs typeface="Arial"/>
                <a:sym typeface="Arial"/>
              </a:rPr>
              <a:t>Run app on local host</a:t>
            </a:r>
            <a:endParaRPr b="0" i="0" sz="1100" u="none" cap="none" strike="noStrike">
              <a:solidFill>
                <a:srgbClr val="000000"/>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9" name="Shape 409"/>
        <p:cNvGrpSpPr/>
        <p:nvPr/>
      </p:nvGrpSpPr>
      <p:grpSpPr>
        <a:xfrm>
          <a:off x="0" y="0"/>
          <a:ext cx="0" cy="0"/>
          <a:chOff x="0" y="0"/>
          <a:chExt cx="0" cy="0"/>
        </a:xfrm>
      </p:grpSpPr>
      <p:sp>
        <p:nvSpPr>
          <p:cNvPr id="410" name="Google Shape;410;p6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algun Gothic"/>
              <a:buNone/>
            </a:pPr>
            <a:r>
              <a:rPr b="1" lang="ko"/>
              <a:t>Flask – Route &amp; Render</a:t>
            </a:r>
            <a:endParaRPr b="1"/>
          </a:p>
        </p:txBody>
      </p:sp>
      <p:pic>
        <p:nvPicPr>
          <p:cNvPr id="411" name="Google Shape;411;p63"/>
          <p:cNvPicPr preferRelativeResize="0"/>
          <p:nvPr/>
        </p:nvPicPr>
        <p:blipFill rotWithShape="1">
          <a:blip r:embed="rId3">
            <a:alphaModFix/>
          </a:blip>
          <a:srcRect b="0" l="0" r="0" t="0"/>
          <a:stretch/>
        </p:blipFill>
        <p:spPr>
          <a:xfrm>
            <a:off x="1677534" y="1230164"/>
            <a:ext cx="5788932" cy="2580824"/>
          </a:xfrm>
          <a:prstGeom prst="rect">
            <a:avLst/>
          </a:prstGeom>
          <a:noFill/>
          <a:ln>
            <a:noFill/>
          </a:ln>
        </p:spPr>
      </p:pic>
      <p:sp>
        <p:nvSpPr>
          <p:cNvPr id="412" name="Google Shape;412;p63"/>
          <p:cNvSpPr txBox="1"/>
          <p:nvPr/>
        </p:nvSpPr>
        <p:spPr>
          <a:xfrm>
            <a:off x="1013855" y="4122611"/>
            <a:ext cx="7116289" cy="623248"/>
          </a:xfrm>
          <a:prstGeom prst="rect">
            <a:avLst/>
          </a:prstGeom>
          <a:noFill/>
          <a:ln>
            <a:noFill/>
          </a:ln>
        </p:spPr>
        <p:txBody>
          <a:bodyPr anchorCtr="0" anchor="t" bIns="34275" lIns="68575" spcFirstLastPara="1" rIns="68575" wrap="square" tIns="34275">
            <a:spAutoFit/>
          </a:bodyPr>
          <a:lstStyle/>
          <a:p>
            <a:pPr indent="-254000" lvl="0" marL="254000" marR="0" rtl="0" algn="l">
              <a:lnSpc>
                <a:spcPct val="100000"/>
              </a:lnSpc>
              <a:spcBef>
                <a:spcPts val="0"/>
              </a:spcBef>
              <a:spcAft>
                <a:spcPts val="0"/>
              </a:spcAft>
              <a:buClr>
                <a:schemeClr val="dk1"/>
              </a:buClr>
              <a:buSzPts val="1800"/>
              <a:buFont typeface="Malgun Gothic"/>
              <a:buAutoNum type="arabicPeriod"/>
            </a:pPr>
            <a:r>
              <a:rPr b="0" i="0" lang="ko" sz="1800" u="none" cap="none" strike="noStrike">
                <a:solidFill>
                  <a:schemeClr val="dk1"/>
                </a:solidFill>
                <a:latin typeface="Arial"/>
                <a:ea typeface="Arial"/>
                <a:cs typeface="Arial"/>
                <a:sym typeface="Arial"/>
              </a:rPr>
              <a:t>Route for @app.route()</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chemeClr val="dk1"/>
              </a:buClr>
              <a:buSzPts val="1800"/>
              <a:buFont typeface="Malgun Gothic"/>
              <a:buAutoNum type="arabicPeriod"/>
            </a:pPr>
            <a:r>
              <a:rPr b="0" i="0" lang="ko" sz="1800" u="none" cap="none" strike="noStrike">
                <a:solidFill>
                  <a:schemeClr val="dk1"/>
                </a:solidFill>
                <a:latin typeface="Arial"/>
                <a:ea typeface="Arial"/>
                <a:cs typeface="Arial"/>
                <a:sym typeface="Arial"/>
              </a:rPr>
              <a:t>Render for return render_template()</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6" name="Shape 416"/>
        <p:cNvGrpSpPr/>
        <p:nvPr/>
      </p:nvGrpSpPr>
      <p:grpSpPr>
        <a:xfrm>
          <a:off x="0" y="0"/>
          <a:ext cx="0" cy="0"/>
          <a:chOff x="0" y="0"/>
          <a:chExt cx="0" cy="0"/>
        </a:xfrm>
      </p:grpSpPr>
      <p:pic>
        <p:nvPicPr>
          <p:cNvPr descr="텍스트, 사람, 벽, 실내이(가) 표시된 사진&#10;&#10;자동 생성된 설명" id="417" name="Google Shape;417;p64"/>
          <p:cNvPicPr preferRelativeResize="0"/>
          <p:nvPr/>
        </p:nvPicPr>
        <p:blipFill rotWithShape="1">
          <a:blip r:embed="rId3">
            <a:alphaModFix/>
          </a:blip>
          <a:srcRect b="0" l="0" r="0" t="0"/>
          <a:stretch/>
        </p:blipFill>
        <p:spPr>
          <a:xfrm>
            <a:off x="376237" y="228600"/>
            <a:ext cx="8391525" cy="468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8" name="Shape 208"/>
        <p:cNvGrpSpPr/>
        <p:nvPr/>
      </p:nvGrpSpPr>
      <p:grpSpPr>
        <a:xfrm>
          <a:off x="0" y="0"/>
          <a:ext cx="0" cy="0"/>
          <a:chOff x="0" y="0"/>
          <a:chExt cx="0" cy="0"/>
        </a:xfrm>
      </p:grpSpPr>
      <p:sp>
        <p:nvSpPr>
          <p:cNvPr id="209" name="Google Shape;20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ko"/>
              <a:t>Progress Timeline (Front-end)</a:t>
            </a:r>
            <a:endParaRPr b="1"/>
          </a:p>
        </p:txBody>
      </p:sp>
      <p:graphicFrame>
        <p:nvGraphicFramePr>
          <p:cNvPr id="210" name="Google Shape;210;p38"/>
          <p:cNvGraphicFramePr/>
          <p:nvPr/>
        </p:nvGraphicFramePr>
        <p:xfrm>
          <a:off x="836038" y="1636000"/>
          <a:ext cx="3000000" cy="3000000"/>
        </p:xfrm>
        <a:graphic>
          <a:graphicData uri="http://schemas.openxmlformats.org/drawingml/2006/table">
            <a:tbl>
              <a:tblPr>
                <a:noFill/>
                <a:tableStyleId>{55B49B39-2CBC-4213-8529-6E50F2AC45C1}</a:tableStyleId>
              </a:tblPr>
              <a:tblGrid>
                <a:gridCol w="767550"/>
                <a:gridCol w="924750"/>
                <a:gridCol w="421550"/>
                <a:gridCol w="480875"/>
                <a:gridCol w="480875"/>
                <a:gridCol w="480875"/>
                <a:gridCol w="480875"/>
                <a:gridCol w="453125"/>
                <a:gridCol w="517875"/>
                <a:gridCol w="480875"/>
                <a:gridCol w="480875"/>
                <a:gridCol w="453125"/>
                <a:gridCol w="421550"/>
                <a:gridCol w="443900"/>
              </a:tblGrid>
              <a:tr h="360275">
                <a:tc rowSpan="2">
                  <a:txBody>
                    <a:bodyPr/>
                    <a:lstStyle/>
                    <a:p>
                      <a:pPr indent="0" lvl="0" marL="0" marR="0" rtl="0" algn="ctr">
                        <a:lnSpc>
                          <a:spcPct val="181818"/>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p>
                      <a:pPr indent="0" lvl="0" marL="0" marR="0" rtl="0" algn="ctr">
                        <a:lnSpc>
                          <a:spcPct val="181818"/>
                        </a:lnSpc>
                        <a:spcBef>
                          <a:spcPts val="0"/>
                        </a:spcBef>
                        <a:spcAft>
                          <a:spcPts val="0"/>
                        </a:spcAft>
                        <a:buClr>
                          <a:srgbClr val="000000"/>
                        </a:buClr>
                        <a:buSzPts val="1600"/>
                        <a:buFont typeface="Arial"/>
                        <a:buNone/>
                      </a:pPr>
                      <a:r>
                        <a:t/>
                      </a:r>
                      <a:endParaRPr b="1" sz="16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rowSpan="2">
                  <a:txBody>
                    <a:bodyPr/>
                    <a:lstStyle/>
                    <a:p>
                      <a:pPr indent="0" lvl="0" marL="0" marR="0" rtl="0" algn="ctr">
                        <a:lnSpc>
                          <a:spcPct val="181818"/>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content</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gridSpan="12">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week</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hMerge="1"/>
                <a:tc hMerge="1"/>
                <a:tc hMerge="1"/>
                <a:tc hMerge="1"/>
                <a:tc hMerge="1"/>
                <a:tc hMerge="1"/>
                <a:tc hMerge="1"/>
                <a:tc hMerge="1"/>
                <a:tc hMerge="1"/>
                <a:tc hMerge="1"/>
                <a:tc hMerge="1"/>
              </a:tr>
              <a:tr h="323700">
                <a:tc vMerge="1"/>
                <a:tc vMerge="1"/>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1-4</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5</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6</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7</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8</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9</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10</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11</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12</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13</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14</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15</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r>
              <a:tr h="262900">
                <a:tc rowSpan="4">
                  <a:txBody>
                    <a:bodyPr/>
                    <a:lstStyle/>
                    <a:p>
                      <a:pPr indent="0" lvl="0" marL="0" marR="0" rtl="0" algn="ctr">
                        <a:lnSpc>
                          <a:spcPct val="145454"/>
                        </a:lnSpc>
                        <a:spcBef>
                          <a:spcPts val="0"/>
                        </a:spcBef>
                        <a:spcAft>
                          <a:spcPts val="0"/>
                        </a:spcAft>
                        <a:buClr>
                          <a:srgbClr val="000000"/>
                        </a:buClr>
                        <a:buSzPts val="2000"/>
                        <a:buFont typeface="Arial"/>
                        <a:buNone/>
                      </a:pPr>
                      <a:r>
                        <a:rPr b="1" lang="ko" sz="2000" u="none" cap="none" strike="noStrike">
                          <a:latin typeface="Arial"/>
                          <a:ea typeface="Arial"/>
                          <a:cs typeface="Arial"/>
                          <a:sym typeface="Arial"/>
                        </a:rPr>
                        <a:t>Front</a:t>
                      </a:r>
                      <a:endParaRPr b="1" sz="2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4">
                  <a:txBody>
                    <a:bodyPr/>
                    <a:lstStyle/>
                    <a:p>
                      <a:pPr indent="-139700" lvl="0" marL="139700" marR="0" rtl="0" algn="ctr">
                        <a:lnSpc>
                          <a:spcPct val="152727"/>
                        </a:lnSpc>
                        <a:spcBef>
                          <a:spcPts val="0"/>
                        </a:spcBef>
                        <a:spcAft>
                          <a:spcPts val="0"/>
                        </a:spcAft>
                        <a:buClr>
                          <a:srgbClr val="000000"/>
                        </a:buClr>
                        <a:buSzPts val="1800"/>
                        <a:buFont typeface="Arial"/>
                        <a:buNone/>
                      </a:pPr>
                      <a:r>
                        <a:rPr b="1" lang="ko" sz="1800" u="none" cap="none" strike="noStrike">
                          <a:latin typeface="Arial"/>
                          <a:ea typeface="Arial"/>
                          <a:cs typeface="Arial"/>
                          <a:sym typeface="Arial"/>
                        </a:rPr>
                        <a:t>UI / UX</a:t>
                      </a:r>
                      <a:endParaRPr b="1" sz="18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r>
              <a:tr h="262900">
                <a:tc vMerge="1"/>
                <a:tc vMerge="1"/>
                <a:tc vMerge="1"/>
                <a:tc vMerge="1"/>
                <a:tc vMerge="1"/>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vMerge="1"/>
              </a:tr>
              <a:tr h="262900">
                <a:tc vMerge="1"/>
                <a:tc vMerge="1"/>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r>
              <a:tr h="209050">
                <a:tc vMerge="1"/>
                <a:tc vMerge="1"/>
                <a:tc vMerge="1"/>
                <a:tc vMerge="1"/>
                <a:tc vMerge="1"/>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vMerge="1"/>
                <a:tc vMerge="1"/>
                <a:tc vMerge="1"/>
                <a:tc vMerge="1"/>
                <a:tc vMerge="1"/>
                <a:tc vMerge="1"/>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algun Gothic"/>
              <a:buNone/>
            </a:pPr>
            <a:r>
              <a:rPr b="1" lang="ko"/>
              <a:t>Problems</a:t>
            </a:r>
            <a:endParaRPr b="1"/>
          </a:p>
        </p:txBody>
      </p:sp>
      <p:sp>
        <p:nvSpPr>
          <p:cNvPr id="423" name="Google Shape;423;p65"/>
          <p:cNvSpPr txBox="1"/>
          <p:nvPr>
            <p:ph idx="1" type="body"/>
          </p:nvPr>
        </p:nvSpPr>
        <p:spPr>
          <a:xfrm>
            <a:off x="628650" y="1268017"/>
            <a:ext cx="3943350" cy="2454295"/>
          </a:xfrm>
          <a:prstGeom prst="rect">
            <a:avLst/>
          </a:prstGeom>
          <a:noFill/>
          <a:ln>
            <a:noFill/>
          </a:ln>
        </p:spPr>
        <p:txBody>
          <a:bodyPr anchorCtr="0" anchor="ctr"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ko"/>
              <a:t>Low FPS</a:t>
            </a:r>
            <a:endParaRPr/>
          </a:p>
          <a:p>
            <a:pPr indent="-38100" lvl="0" marL="177800" rtl="0" algn="l">
              <a:lnSpc>
                <a:spcPct val="90000"/>
              </a:lnSpc>
              <a:spcBef>
                <a:spcPts val="80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lang="ko"/>
              <a:t>Render total page</a:t>
            </a:r>
            <a:endParaRPr/>
          </a:p>
        </p:txBody>
      </p:sp>
      <p:pic>
        <p:nvPicPr>
          <p:cNvPr descr="텍스트, 전자제품이(가) 표시된 사진&#10;&#10;자동 생성된 설명" id="424" name="Google Shape;424;p65"/>
          <p:cNvPicPr preferRelativeResize="0"/>
          <p:nvPr/>
        </p:nvPicPr>
        <p:blipFill rotWithShape="1">
          <a:blip r:embed="rId3">
            <a:alphaModFix/>
          </a:blip>
          <a:srcRect b="0" l="0" r="0" t="0"/>
          <a:stretch/>
        </p:blipFill>
        <p:spPr>
          <a:xfrm>
            <a:off x="4120564" y="1268016"/>
            <a:ext cx="4394786" cy="245429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algun Gothic"/>
              <a:buNone/>
            </a:pPr>
            <a:r>
              <a:rPr b="1" lang="ko"/>
              <a:t>Error &amp; Trial</a:t>
            </a:r>
            <a:endParaRPr b="1"/>
          </a:p>
        </p:txBody>
      </p:sp>
      <p:sp>
        <p:nvSpPr>
          <p:cNvPr id="430" name="Google Shape;430;p66"/>
          <p:cNvSpPr txBox="1"/>
          <p:nvPr>
            <p:ph idx="1" type="body"/>
          </p:nvPr>
        </p:nvSpPr>
        <p:spPr>
          <a:xfrm>
            <a:off x="0" y="1268016"/>
            <a:ext cx="5245331" cy="3144239"/>
          </a:xfrm>
          <a:prstGeom prst="rect">
            <a:avLst/>
          </a:prstGeom>
          <a:noFill/>
          <a:ln>
            <a:noFill/>
          </a:ln>
        </p:spPr>
        <p:txBody>
          <a:bodyPr anchorCtr="0" anchor="t" bIns="34275" lIns="68575" spcFirstLastPara="1" rIns="68575" wrap="square" tIns="34275">
            <a:noAutofit/>
          </a:bodyPr>
          <a:lstStyle/>
          <a:p>
            <a:pPr indent="-374650" lvl="0" marL="381000" rtl="0" algn="l">
              <a:lnSpc>
                <a:spcPct val="200000"/>
              </a:lnSpc>
              <a:spcBef>
                <a:spcPts val="0"/>
              </a:spcBef>
              <a:spcAft>
                <a:spcPts val="0"/>
              </a:spcAft>
              <a:buClr>
                <a:schemeClr val="dk1"/>
              </a:buClr>
              <a:buSzPts val="2100"/>
              <a:buFont typeface="Noto Sans Symbols"/>
              <a:buChar char="✔"/>
            </a:pPr>
            <a:r>
              <a:rPr lang="ko" sz="2000"/>
              <a:t>Low FPS</a:t>
            </a:r>
            <a:endParaRPr sz="2000">
              <a:latin typeface="Arial"/>
              <a:ea typeface="Arial"/>
              <a:cs typeface="Arial"/>
              <a:sym typeface="Arial"/>
            </a:endParaRPr>
          </a:p>
          <a:p>
            <a:pPr indent="-342900" lvl="0" marL="349250" rtl="0" algn="l">
              <a:lnSpc>
                <a:spcPct val="200000"/>
              </a:lnSpc>
              <a:spcBef>
                <a:spcPts val="800"/>
              </a:spcBef>
              <a:spcAft>
                <a:spcPts val="0"/>
              </a:spcAft>
              <a:buClr>
                <a:schemeClr val="dk1"/>
              </a:buClr>
              <a:buSzPts val="2100"/>
              <a:buFont typeface="Noto Sans Symbols"/>
              <a:buChar char="✔"/>
            </a:pPr>
            <a:r>
              <a:rPr lang="ko" sz="2000"/>
              <a:t>Set Webcam &amp; Get Detection</a:t>
            </a:r>
            <a:endParaRPr sz="2000">
              <a:latin typeface="Arial"/>
              <a:ea typeface="Arial"/>
              <a:cs typeface="Arial"/>
              <a:sym typeface="Arial"/>
            </a:endParaRPr>
          </a:p>
          <a:p>
            <a:pPr indent="-374650" lvl="0" marL="381000" rtl="0" algn="l">
              <a:lnSpc>
                <a:spcPct val="200000"/>
              </a:lnSpc>
              <a:spcBef>
                <a:spcPts val="800"/>
              </a:spcBef>
              <a:spcAft>
                <a:spcPts val="0"/>
              </a:spcAft>
              <a:buClr>
                <a:schemeClr val="dk1"/>
              </a:buClr>
              <a:buSzPts val="2100"/>
              <a:buFont typeface="Noto Sans Symbols"/>
              <a:buChar char="✔"/>
            </a:pPr>
            <a:r>
              <a:rPr lang="ko" sz="2000"/>
              <a:t>Get Parameter &amp; Form Dynamic Page</a:t>
            </a:r>
            <a:endParaRPr sz="2000">
              <a:latin typeface="Arial"/>
              <a:ea typeface="Arial"/>
              <a:cs typeface="Arial"/>
              <a:sym typeface="Arial"/>
            </a:endParaRPr>
          </a:p>
          <a:p>
            <a:pPr indent="-342900" lvl="0" marL="342900" rtl="0" algn="l">
              <a:lnSpc>
                <a:spcPct val="200000"/>
              </a:lnSpc>
              <a:spcBef>
                <a:spcPts val="800"/>
              </a:spcBef>
              <a:spcAft>
                <a:spcPts val="0"/>
              </a:spcAft>
              <a:buClr>
                <a:schemeClr val="dk1"/>
              </a:buClr>
              <a:buSzPts val="2100"/>
              <a:buFont typeface="Noto Sans Symbols"/>
              <a:buChar char="✔"/>
            </a:pPr>
            <a:r>
              <a:rPr lang="ko" sz="2000">
                <a:latin typeface="Arial"/>
                <a:ea typeface="Arial"/>
                <a:cs typeface="Arial"/>
                <a:sym typeface="Arial"/>
              </a:rPr>
              <a:t>Communication </a:t>
            </a:r>
            <a:r>
              <a:rPr b="0" i="0" lang="ko" sz="2000">
                <a:solidFill>
                  <a:srgbClr val="000000"/>
                </a:solidFill>
              </a:rPr>
              <a:t>between </a:t>
            </a:r>
            <a:r>
              <a:rPr lang="ko" sz="2000">
                <a:solidFill>
                  <a:srgbClr val="000000"/>
                </a:solidFill>
              </a:rPr>
              <a:t>Colab</a:t>
            </a:r>
            <a:r>
              <a:rPr b="0" i="0" lang="ko" sz="2000">
                <a:solidFill>
                  <a:srgbClr val="000000"/>
                </a:solidFill>
              </a:rPr>
              <a:t> Server and Front-End</a:t>
            </a:r>
            <a:endParaRPr sz="2000">
              <a:latin typeface="Arial"/>
              <a:ea typeface="Arial"/>
              <a:cs typeface="Arial"/>
              <a:sym typeface="Arial"/>
            </a:endParaRPr>
          </a:p>
        </p:txBody>
      </p:sp>
      <p:sp>
        <p:nvSpPr>
          <p:cNvPr id="431" name="Google Shape;431;p66"/>
          <p:cNvSpPr txBox="1"/>
          <p:nvPr/>
        </p:nvSpPr>
        <p:spPr>
          <a:xfrm>
            <a:off x="5532293" y="1411554"/>
            <a:ext cx="3943350" cy="2921329"/>
          </a:xfrm>
          <a:prstGeom prst="rect">
            <a:avLst/>
          </a:prstGeom>
          <a:noFill/>
          <a:ln>
            <a:noFill/>
          </a:ln>
        </p:spPr>
        <p:txBody>
          <a:bodyPr anchorCtr="0" anchor="t" bIns="34275" lIns="68575" spcFirstLastPara="1" rIns="68575" wrap="square" tIns="34275">
            <a:normAutofit/>
          </a:bodyPr>
          <a:lstStyle/>
          <a:p>
            <a:pPr indent="-374650" lvl="0" marL="381000" marR="0" rtl="0" algn="l">
              <a:lnSpc>
                <a:spcPct val="90000"/>
              </a:lnSpc>
              <a:spcBef>
                <a:spcPts val="0"/>
              </a:spcBef>
              <a:spcAft>
                <a:spcPts val="0"/>
              </a:spcAft>
              <a:buClr>
                <a:schemeClr val="dk1"/>
              </a:buClr>
              <a:buSzPts val="2100"/>
              <a:buFont typeface="Noto Sans Symbols"/>
              <a:buChar char="⮚"/>
            </a:pPr>
            <a:r>
              <a:rPr b="0" i="0" lang="ko" sz="2100" u="none" cap="none" strike="noStrike">
                <a:solidFill>
                  <a:schemeClr val="dk1"/>
                </a:solidFill>
                <a:latin typeface="Arial"/>
                <a:ea typeface="Arial"/>
                <a:cs typeface="Arial"/>
                <a:sym typeface="Arial"/>
              </a:rPr>
              <a:t>Run on Colab</a:t>
            </a:r>
            <a:endParaRPr b="0" i="0" sz="2100" u="none" cap="none" strike="noStrike">
              <a:solidFill>
                <a:schemeClr val="dk1"/>
              </a:solidFill>
              <a:latin typeface="Arial"/>
              <a:ea typeface="Arial"/>
              <a:cs typeface="Arial"/>
              <a:sym typeface="Arial"/>
            </a:endParaRPr>
          </a:p>
          <a:p>
            <a:pPr indent="-184150" lvl="0" marL="457200" marR="0" rtl="0" algn="l">
              <a:lnSpc>
                <a:spcPct val="90000"/>
              </a:lnSpc>
              <a:spcBef>
                <a:spcPts val="800"/>
              </a:spcBef>
              <a:spcAft>
                <a:spcPts val="0"/>
              </a:spcAft>
              <a:buClr>
                <a:schemeClr val="dk1"/>
              </a:buClr>
              <a:buSzPts val="2100"/>
              <a:buFont typeface="Noto Sans Symbols"/>
              <a:buNone/>
            </a:pPr>
            <a:r>
              <a:t/>
            </a:r>
            <a:endParaRPr b="0" i="0" sz="2100" u="none" cap="none" strike="noStrike">
              <a:solidFill>
                <a:schemeClr val="dk1"/>
              </a:solidFill>
              <a:latin typeface="Arial"/>
              <a:ea typeface="Arial"/>
              <a:cs typeface="Arial"/>
              <a:sym typeface="Arial"/>
            </a:endParaRPr>
          </a:p>
          <a:p>
            <a:pPr indent="-342900" lvl="0" marL="349250" marR="0" rtl="0" algn="l">
              <a:lnSpc>
                <a:spcPct val="90000"/>
              </a:lnSpc>
              <a:spcBef>
                <a:spcPts val="800"/>
              </a:spcBef>
              <a:spcAft>
                <a:spcPts val="0"/>
              </a:spcAft>
              <a:buClr>
                <a:schemeClr val="dk1"/>
              </a:buClr>
              <a:buSzPts val="2100"/>
              <a:buFont typeface="Noto Sans Symbols"/>
              <a:buChar char="⮚"/>
            </a:pPr>
            <a:r>
              <a:rPr b="0" i="0" lang="ko" sz="2100" u="none" cap="none" strike="noStrike">
                <a:solidFill>
                  <a:schemeClr val="dk1"/>
                </a:solidFill>
                <a:latin typeface="Arial"/>
                <a:ea typeface="Arial"/>
                <a:cs typeface="Arial"/>
                <a:sym typeface="Arial"/>
              </a:rPr>
              <a:t>Use Flask</a:t>
            </a:r>
            <a:endParaRPr b="0" i="0" sz="2100" u="none" cap="none" strike="noStrike">
              <a:solidFill>
                <a:schemeClr val="dk1"/>
              </a:solidFill>
              <a:latin typeface="Arial"/>
              <a:ea typeface="Arial"/>
              <a:cs typeface="Arial"/>
              <a:sym typeface="Arial"/>
            </a:endParaRPr>
          </a:p>
          <a:p>
            <a:pPr indent="-209550" lvl="0" marL="342900" marR="0" rtl="0" algn="l">
              <a:lnSpc>
                <a:spcPct val="90000"/>
              </a:lnSpc>
              <a:spcBef>
                <a:spcPts val="800"/>
              </a:spcBef>
              <a:spcAft>
                <a:spcPts val="0"/>
              </a:spcAft>
              <a:buClr>
                <a:schemeClr val="dk1"/>
              </a:buClr>
              <a:buSzPts val="2100"/>
              <a:buFont typeface="Noto Sans Symbols"/>
              <a:buNone/>
            </a:pPr>
            <a:r>
              <a:t/>
            </a:r>
            <a:endParaRPr b="0" i="0" sz="2100" u="none" cap="none" strike="noStrike">
              <a:solidFill>
                <a:schemeClr val="dk1"/>
              </a:solidFill>
              <a:latin typeface="Arial"/>
              <a:ea typeface="Arial"/>
              <a:cs typeface="Arial"/>
              <a:sym typeface="Arial"/>
            </a:endParaRPr>
          </a:p>
          <a:p>
            <a:pPr indent="-374650" lvl="0" marL="381000" marR="0" rtl="0" algn="l">
              <a:lnSpc>
                <a:spcPct val="90000"/>
              </a:lnSpc>
              <a:spcBef>
                <a:spcPts val="800"/>
              </a:spcBef>
              <a:spcAft>
                <a:spcPts val="0"/>
              </a:spcAft>
              <a:buClr>
                <a:schemeClr val="dk1"/>
              </a:buClr>
              <a:buSzPts val="2100"/>
              <a:buFont typeface="Noto Sans Symbols"/>
              <a:buChar char="⮚"/>
            </a:pPr>
            <a:r>
              <a:rPr b="0" i="0" lang="ko" sz="2100" u="none" cap="none" strike="noStrike">
                <a:solidFill>
                  <a:schemeClr val="dk1"/>
                </a:solidFill>
                <a:latin typeface="Arial"/>
                <a:ea typeface="Arial"/>
                <a:cs typeface="Arial"/>
                <a:sym typeface="Arial"/>
              </a:rPr>
              <a:t>Use React.js</a:t>
            </a:r>
            <a:endParaRPr/>
          </a:p>
          <a:p>
            <a:pPr indent="-241300" lvl="0" marL="381000" marR="0" rtl="0" algn="l">
              <a:lnSpc>
                <a:spcPct val="90000"/>
              </a:lnSpc>
              <a:spcBef>
                <a:spcPts val="800"/>
              </a:spcBef>
              <a:spcAft>
                <a:spcPts val="0"/>
              </a:spcAft>
              <a:buClr>
                <a:schemeClr val="dk1"/>
              </a:buClr>
              <a:buSzPts val="2100"/>
              <a:buFont typeface="Noto Sans Symbols"/>
              <a:buNone/>
            </a:pPr>
            <a:r>
              <a:t/>
            </a:r>
            <a:endParaRPr b="0" i="0" sz="2100" u="none" cap="none" strike="noStrike">
              <a:solidFill>
                <a:schemeClr val="dk1"/>
              </a:solidFill>
              <a:latin typeface="Arial"/>
              <a:ea typeface="Arial"/>
              <a:cs typeface="Arial"/>
              <a:sym typeface="Arial"/>
            </a:endParaRPr>
          </a:p>
          <a:p>
            <a:pPr indent="-342900" lvl="0" marL="349250" marR="0" rtl="0" algn="l">
              <a:lnSpc>
                <a:spcPct val="90000"/>
              </a:lnSpc>
              <a:spcBef>
                <a:spcPts val="800"/>
              </a:spcBef>
              <a:spcAft>
                <a:spcPts val="0"/>
              </a:spcAft>
              <a:buClr>
                <a:schemeClr val="dk1"/>
              </a:buClr>
              <a:buSzPts val="2100"/>
              <a:buFont typeface="Noto Sans Symbols"/>
              <a:buChar char="⮚"/>
            </a:pPr>
            <a:r>
              <a:rPr b="0" i="0" lang="ko" sz="2100" u="none" cap="none" strike="noStrike">
                <a:solidFill>
                  <a:schemeClr val="dk1"/>
                </a:solidFill>
                <a:latin typeface="Arial"/>
                <a:ea typeface="Arial"/>
                <a:cs typeface="Arial"/>
                <a:sym typeface="Arial"/>
              </a:rPr>
              <a:t>Use ngrok</a:t>
            </a:r>
            <a:endParaRPr b="0" i="0" sz="2100" u="none" cap="none" strike="noStrike">
              <a:solidFill>
                <a:schemeClr val="dk1"/>
              </a:solidFill>
              <a:latin typeface="Arial"/>
              <a:ea typeface="Arial"/>
              <a:cs typeface="Arial"/>
              <a:sym typeface="Arial"/>
            </a:endParaRPr>
          </a:p>
          <a:p>
            <a:pPr indent="-184150" lvl="0" marL="457200" marR="0" rtl="0" algn="l">
              <a:lnSpc>
                <a:spcPct val="90000"/>
              </a:lnSpc>
              <a:spcBef>
                <a:spcPts val="800"/>
              </a:spcBef>
              <a:spcAft>
                <a:spcPts val="0"/>
              </a:spcAft>
              <a:buClr>
                <a:schemeClr val="dk1"/>
              </a:buClr>
              <a:buSzPts val="2100"/>
              <a:buFont typeface="Noto Sans Symbols"/>
              <a:buNone/>
            </a:pPr>
            <a:r>
              <a:t/>
            </a:r>
            <a:endParaRPr b="0" i="0" sz="21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5" name="Shape 435"/>
        <p:cNvGrpSpPr/>
        <p:nvPr/>
      </p:nvGrpSpPr>
      <p:grpSpPr>
        <a:xfrm>
          <a:off x="0" y="0"/>
          <a:ext cx="0" cy="0"/>
          <a:chOff x="0" y="0"/>
          <a:chExt cx="0" cy="0"/>
        </a:xfrm>
      </p:grpSpPr>
      <p:sp>
        <p:nvSpPr>
          <p:cNvPr id="436" name="Google Shape;436;p67"/>
          <p:cNvSpPr txBox="1"/>
          <p:nvPr>
            <p:ph type="title"/>
          </p:nvPr>
        </p:nvSpPr>
        <p:spPr>
          <a:xfrm>
            <a:off x="628650" y="207466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400"/>
              <a:buNone/>
            </a:pPr>
            <a:r>
              <a:rPr b="1" lang="ko" sz="6000"/>
              <a:t>Future Works</a:t>
            </a:r>
            <a:endParaRPr b="1" sz="6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367146" y="273844"/>
            <a:ext cx="8148205"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400"/>
              <a:buNone/>
            </a:pPr>
            <a:r>
              <a:rPr b="1" lang="ko"/>
              <a:t>Front End → React.js  </a:t>
            </a:r>
            <a:endParaRPr b="1"/>
          </a:p>
        </p:txBody>
      </p:sp>
      <p:pic>
        <p:nvPicPr>
          <p:cNvPr descr="How to convert HTML Template to React Js Template – Frensol Tech" id="442" name="Google Shape;442;p68"/>
          <p:cNvPicPr preferRelativeResize="0"/>
          <p:nvPr/>
        </p:nvPicPr>
        <p:blipFill rotWithShape="1">
          <a:blip r:embed="rId3">
            <a:alphaModFix/>
          </a:blip>
          <a:srcRect b="0" l="0" r="0" t="0"/>
          <a:stretch/>
        </p:blipFill>
        <p:spPr>
          <a:xfrm>
            <a:off x="2205037" y="1810869"/>
            <a:ext cx="4733925" cy="23906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6" name="Shape 446"/>
        <p:cNvGrpSpPr/>
        <p:nvPr/>
      </p:nvGrpSpPr>
      <p:grpSpPr>
        <a:xfrm>
          <a:off x="0" y="0"/>
          <a:ext cx="0" cy="0"/>
          <a:chOff x="0" y="0"/>
          <a:chExt cx="0" cy="0"/>
        </a:xfrm>
      </p:grpSpPr>
      <p:sp>
        <p:nvSpPr>
          <p:cNvPr id="447" name="Google Shape;447;p69"/>
          <p:cNvSpPr txBox="1"/>
          <p:nvPr>
            <p:ph type="title"/>
          </p:nvPr>
        </p:nvSpPr>
        <p:spPr>
          <a:xfrm>
            <a:off x="367146" y="273844"/>
            <a:ext cx="8148205"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400"/>
              <a:buNone/>
            </a:pPr>
            <a:r>
              <a:rPr b="1" lang="ko"/>
              <a:t>Local Program(Html) → External Server</a:t>
            </a:r>
            <a:endParaRPr b="1"/>
          </a:p>
        </p:txBody>
      </p:sp>
      <p:sp>
        <p:nvSpPr>
          <p:cNvPr id="448" name="Google Shape;448;p69"/>
          <p:cNvSpPr txBox="1"/>
          <p:nvPr/>
        </p:nvSpPr>
        <p:spPr>
          <a:xfrm>
            <a:off x="628651" y="1268016"/>
            <a:ext cx="6074228" cy="738664"/>
          </a:xfrm>
          <a:prstGeom prst="rect">
            <a:avLst/>
          </a:prstGeom>
          <a:noFill/>
          <a:ln>
            <a:noFill/>
          </a:ln>
        </p:spPr>
        <p:txBody>
          <a:bodyPr anchorCtr="0" anchor="t" bIns="45700" lIns="91425" spcFirstLastPara="1" rIns="91425" wrap="square" tIns="45700">
            <a:spAutoFit/>
          </a:bodyPr>
          <a:lstStyle/>
          <a:p>
            <a:pPr indent="-214313" lvl="0" marL="214313" marR="0" rtl="0" algn="l">
              <a:lnSpc>
                <a:spcPct val="100000"/>
              </a:lnSpc>
              <a:spcBef>
                <a:spcPts val="0"/>
              </a:spcBef>
              <a:spcAft>
                <a:spcPts val="0"/>
              </a:spcAft>
              <a:buClr>
                <a:srgbClr val="000000"/>
              </a:buClr>
              <a:buSzPts val="2100"/>
              <a:buFont typeface="Arial"/>
              <a:buChar char="-"/>
            </a:pPr>
            <a:r>
              <a:rPr b="0" i="0" lang="ko" sz="2100" u="none" cap="none" strike="noStrike">
                <a:solidFill>
                  <a:srgbClr val="000000"/>
                </a:solidFill>
                <a:latin typeface="Arial"/>
                <a:ea typeface="Arial"/>
                <a:cs typeface="Arial"/>
                <a:sym typeface="Arial"/>
              </a:rPr>
              <a:t>By Using Ngrok</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grpSp>
        <p:nvGrpSpPr>
          <p:cNvPr id="449" name="Google Shape;449;p69"/>
          <p:cNvGrpSpPr/>
          <p:nvPr/>
        </p:nvGrpSpPr>
        <p:grpSpPr>
          <a:xfrm>
            <a:off x="1295401" y="1825924"/>
            <a:ext cx="6809509" cy="2450648"/>
            <a:chOff x="1570182" y="2434564"/>
            <a:chExt cx="9079345" cy="3267531"/>
          </a:xfrm>
        </p:grpSpPr>
        <p:pic>
          <p:nvPicPr>
            <p:cNvPr id="450" name="Google Shape;450;p69"/>
            <p:cNvPicPr preferRelativeResize="0"/>
            <p:nvPr/>
          </p:nvPicPr>
          <p:blipFill rotWithShape="1">
            <a:blip r:embed="rId3">
              <a:alphaModFix/>
            </a:blip>
            <a:srcRect b="0" l="0" r="0" t="0"/>
            <a:stretch/>
          </p:blipFill>
          <p:spPr>
            <a:xfrm>
              <a:off x="1885362" y="2434564"/>
              <a:ext cx="8421275" cy="3267531"/>
            </a:xfrm>
            <a:prstGeom prst="rect">
              <a:avLst/>
            </a:prstGeom>
            <a:noFill/>
            <a:ln>
              <a:noFill/>
            </a:ln>
          </p:spPr>
        </p:pic>
        <p:sp>
          <p:nvSpPr>
            <p:cNvPr id="451" name="Google Shape;451;p69"/>
            <p:cNvSpPr/>
            <p:nvPr/>
          </p:nvSpPr>
          <p:spPr>
            <a:xfrm>
              <a:off x="1570182" y="4673599"/>
              <a:ext cx="9079345" cy="369454"/>
            </a:xfrm>
            <a:prstGeom prst="roundRect">
              <a:avLst>
                <a:gd fmla="val 16667" name="adj"/>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5" name="Shape 455"/>
        <p:cNvGrpSpPr/>
        <p:nvPr/>
      </p:nvGrpSpPr>
      <p:grpSpPr>
        <a:xfrm>
          <a:off x="0" y="0"/>
          <a:ext cx="0" cy="0"/>
          <a:chOff x="0" y="0"/>
          <a:chExt cx="0" cy="0"/>
        </a:xfrm>
      </p:grpSpPr>
      <p:sp>
        <p:nvSpPr>
          <p:cNvPr id="456" name="Google Shape;456;p70"/>
          <p:cNvSpPr txBox="1"/>
          <p:nvPr>
            <p:ph type="title"/>
          </p:nvPr>
        </p:nvSpPr>
        <p:spPr>
          <a:xfrm>
            <a:off x="381000" y="273844"/>
            <a:ext cx="813435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400"/>
              <a:buNone/>
            </a:pPr>
            <a:r>
              <a:rPr b="1" lang="ko"/>
              <a:t>Local Program(Html) → External Server</a:t>
            </a:r>
            <a:endParaRPr b="1"/>
          </a:p>
        </p:txBody>
      </p:sp>
      <p:grpSp>
        <p:nvGrpSpPr>
          <p:cNvPr id="457" name="Google Shape;457;p70"/>
          <p:cNvGrpSpPr/>
          <p:nvPr/>
        </p:nvGrpSpPr>
        <p:grpSpPr>
          <a:xfrm>
            <a:off x="111035" y="1595092"/>
            <a:ext cx="8921931" cy="3421382"/>
            <a:chOff x="95795" y="1887097"/>
            <a:chExt cx="11895908" cy="4561843"/>
          </a:xfrm>
        </p:grpSpPr>
        <p:pic>
          <p:nvPicPr>
            <p:cNvPr id="458" name="Google Shape;458;p70"/>
            <p:cNvPicPr preferRelativeResize="0"/>
            <p:nvPr/>
          </p:nvPicPr>
          <p:blipFill rotWithShape="1">
            <a:blip r:embed="rId3">
              <a:alphaModFix/>
            </a:blip>
            <a:srcRect b="0" l="0" r="0" t="0"/>
            <a:stretch/>
          </p:blipFill>
          <p:spPr>
            <a:xfrm>
              <a:off x="95795" y="1887097"/>
              <a:ext cx="7325481" cy="3735849"/>
            </a:xfrm>
            <a:prstGeom prst="rect">
              <a:avLst/>
            </a:prstGeom>
            <a:noFill/>
            <a:ln>
              <a:noFill/>
            </a:ln>
          </p:spPr>
        </p:pic>
        <p:pic>
          <p:nvPicPr>
            <p:cNvPr id="459" name="Google Shape;459;p70"/>
            <p:cNvPicPr preferRelativeResize="0"/>
            <p:nvPr/>
          </p:nvPicPr>
          <p:blipFill rotWithShape="1">
            <a:blip r:embed="rId4">
              <a:alphaModFix/>
            </a:blip>
            <a:srcRect b="0" l="0" r="0" t="0"/>
            <a:stretch/>
          </p:blipFill>
          <p:spPr>
            <a:xfrm>
              <a:off x="4765901" y="2717650"/>
              <a:ext cx="7225802" cy="3731290"/>
            </a:xfrm>
            <a:prstGeom prst="rect">
              <a:avLst/>
            </a:prstGeom>
            <a:noFill/>
            <a:ln>
              <a:noFill/>
            </a:ln>
          </p:spPr>
        </p:pic>
        <p:sp>
          <p:nvSpPr>
            <p:cNvPr id="460" name="Google Shape;460;p70"/>
            <p:cNvSpPr/>
            <p:nvPr/>
          </p:nvSpPr>
          <p:spPr>
            <a:xfrm>
              <a:off x="754078" y="2000031"/>
              <a:ext cx="3004457" cy="646331"/>
            </a:xfrm>
            <a:prstGeom prst="ellipse">
              <a:avLst/>
            </a:prstGeom>
            <a:noFill/>
            <a:ln cap="flat" cmpd="sng" w="603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61" name="Google Shape;461;p70"/>
            <p:cNvSpPr/>
            <p:nvPr/>
          </p:nvSpPr>
          <p:spPr>
            <a:xfrm>
              <a:off x="6149433" y="2837772"/>
              <a:ext cx="3004457" cy="646331"/>
            </a:xfrm>
            <a:prstGeom prst="ellipse">
              <a:avLst/>
            </a:prstGeom>
            <a:noFill/>
            <a:ln cap="flat" cmpd="sng" w="603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462" name="Google Shape;462;p70"/>
            <p:cNvCxnSpPr/>
            <p:nvPr/>
          </p:nvCxnSpPr>
          <p:spPr>
            <a:xfrm>
              <a:off x="3851564" y="2281550"/>
              <a:ext cx="2244436" cy="872200"/>
            </a:xfrm>
            <a:prstGeom prst="bentConnector3">
              <a:avLst>
                <a:gd fmla="val 50000" name="adj1"/>
              </a:avLst>
            </a:prstGeom>
            <a:noFill/>
            <a:ln cap="flat" cmpd="sng" w="88900">
              <a:solidFill>
                <a:srgbClr val="FFC000"/>
              </a:solidFill>
              <a:prstDash val="solid"/>
              <a:round/>
              <a:headEnd len="sm" w="sm" type="none"/>
              <a:tailEnd len="med" w="med" type="triangle"/>
            </a:ln>
          </p:spPr>
        </p:cxn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6" name="Shape 466"/>
        <p:cNvGrpSpPr/>
        <p:nvPr/>
      </p:nvGrpSpPr>
      <p:grpSpPr>
        <a:xfrm>
          <a:off x="0" y="0"/>
          <a:ext cx="0" cy="0"/>
          <a:chOff x="0" y="0"/>
          <a:chExt cx="0" cy="0"/>
        </a:xfrm>
      </p:grpSpPr>
      <p:sp>
        <p:nvSpPr>
          <p:cNvPr id="467" name="Google Shape;467;p71"/>
          <p:cNvSpPr txBox="1"/>
          <p:nvPr>
            <p:ph type="title"/>
          </p:nvPr>
        </p:nvSpPr>
        <p:spPr>
          <a:xfrm>
            <a:off x="436419" y="273844"/>
            <a:ext cx="8078932"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400"/>
              <a:buNone/>
            </a:pPr>
            <a:r>
              <a:rPr b="1" lang="ko"/>
              <a:t>Local Program(Html) → External Server</a:t>
            </a:r>
            <a:endParaRPr b="1"/>
          </a:p>
        </p:txBody>
      </p:sp>
      <p:pic>
        <p:nvPicPr>
          <p:cNvPr id="468" name="Google Shape;468;p71"/>
          <p:cNvPicPr preferRelativeResize="0"/>
          <p:nvPr/>
        </p:nvPicPr>
        <p:blipFill rotWithShape="1">
          <a:blip r:embed="rId3">
            <a:alphaModFix/>
          </a:blip>
          <a:srcRect b="0" l="0" r="0" t="0"/>
          <a:stretch/>
        </p:blipFill>
        <p:spPr>
          <a:xfrm>
            <a:off x="629635" y="1046074"/>
            <a:ext cx="7885715" cy="2635715"/>
          </a:xfrm>
          <a:prstGeom prst="rect">
            <a:avLst/>
          </a:prstGeom>
          <a:noFill/>
          <a:ln>
            <a:noFill/>
          </a:ln>
        </p:spPr>
      </p:pic>
      <p:sp>
        <p:nvSpPr>
          <p:cNvPr id="469" name="Google Shape;469;p71"/>
          <p:cNvSpPr txBox="1"/>
          <p:nvPr/>
        </p:nvSpPr>
        <p:spPr>
          <a:xfrm>
            <a:off x="353292" y="3629300"/>
            <a:ext cx="5437909" cy="1241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 sz="2400" u="none" cap="none" strike="noStrike">
                <a:solidFill>
                  <a:srgbClr val="002060"/>
                </a:solidFill>
                <a:latin typeface="Arial"/>
                <a:ea typeface="Arial"/>
                <a:cs typeface="Arial"/>
                <a:sym typeface="Arial"/>
              </a:rPr>
              <a:t>&lt;Check Point&gt;</a:t>
            </a:r>
            <a:endParaRPr b="0" i="0" sz="1500" u="none" cap="none" strike="noStrike">
              <a:solidFill>
                <a:srgbClr val="000000"/>
              </a:solidFill>
              <a:latin typeface="Arial"/>
              <a:ea typeface="Arial"/>
              <a:cs typeface="Arial"/>
              <a:sym typeface="Arial"/>
            </a:endParaRPr>
          </a:p>
          <a:p>
            <a:pPr indent="-257175" lvl="0" marL="257175" marR="0" rtl="0" algn="l">
              <a:lnSpc>
                <a:spcPct val="150000"/>
              </a:lnSpc>
              <a:spcBef>
                <a:spcPts val="0"/>
              </a:spcBef>
              <a:spcAft>
                <a:spcPts val="0"/>
              </a:spcAft>
              <a:buClr>
                <a:srgbClr val="000000"/>
              </a:buClr>
              <a:buSzPts val="1800"/>
              <a:buFont typeface="Noto Sans Symbols"/>
              <a:buChar char="✔"/>
            </a:pPr>
            <a:r>
              <a:rPr b="0" i="0" lang="ko" sz="1800" u="none" cap="none" strike="noStrike">
                <a:solidFill>
                  <a:srgbClr val="000000"/>
                </a:solidFill>
                <a:latin typeface="Arial"/>
                <a:ea typeface="Arial"/>
                <a:cs typeface="Arial"/>
                <a:sym typeface="Arial"/>
              </a:rPr>
              <a:t>Latency (For Real Time Webcam Detection..)</a:t>
            </a:r>
            <a:endParaRPr/>
          </a:p>
          <a:p>
            <a:pPr indent="-257175" lvl="0" marL="257175" marR="0" rtl="0" algn="l">
              <a:lnSpc>
                <a:spcPct val="150000"/>
              </a:lnSpc>
              <a:spcBef>
                <a:spcPts val="0"/>
              </a:spcBef>
              <a:spcAft>
                <a:spcPts val="0"/>
              </a:spcAft>
              <a:buClr>
                <a:srgbClr val="000000"/>
              </a:buClr>
              <a:buSzPts val="1800"/>
              <a:buFont typeface="Noto Sans Symbols"/>
              <a:buChar char="✔"/>
            </a:pPr>
            <a:r>
              <a:rPr b="0" i="0" lang="ko" sz="1800" u="none" cap="none" strike="noStrike">
                <a:solidFill>
                  <a:srgbClr val="000000"/>
                </a:solidFill>
                <a:latin typeface="Arial"/>
                <a:ea typeface="Arial"/>
                <a:cs typeface="Arial"/>
                <a:sym typeface="Arial"/>
              </a:rPr>
              <a:t>Multiple Access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4" name="Shape 214"/>
        <p:cNvGrpSpPr/>
        <p:nvPr/>
      </p:nvGrpSpPr>
      <p:grpSpPr>
        <a:xfrm>
          <a:off x="0" y="0"/>
          <a:ext cx="0" cy="0"/>
          <a:chOff x="0" y="0"/>
          <a:chExt cx="0" cy="0"/>
        </a:xfrm>
      </p:grpSpPr>
      <p:sp>
        <p:nvSpPr>
          <p:cNvPr id="215" name="Google Shape;21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ko"/>
              <a:t>Progress Timeline (Back-end)</a:t>
            </a:r>
            <a:endParaRPr b="1"/>
          </a:p>
        </p:txBody>
      </p:sp>
      <p:graphicFrame>
        <p:nvGraphicFramePr>
          <p:cNvPr id="216" name="Google Shape;216;p39"/>
          <p:cNvGraphicFramePr/>
          <p:nvPr/>
        </p:nvGraphicFramePr>
        <p:xfrm>
          <a:off x="836038" y="1636050"/>
          <a:ext cx="3000000" cy="3000000"/>
        </p:xfrm>
        <a:graphic>
          <a:graphicData uri="http://schemas.openxmlformats.org/drawingml/2006/table">
            <a:tbl>
              <a:tblPr>
                <a:noFill/>
                <a:tableStyleId>{55B49B39-2CBC-4213-8529-6E50F2AC45C1}</a:tableStyleId>
              </a:tblPr>
              <a:tblGrid>
                <a:gridCol w="607225"/>
                <a:gridCol w="952500"/>
                <a:gridCol w="428625"/>
                <a:gridCol w="495300"/>
                <a:gridCol w="495300"/>
                <a:gridCol w="495300"/>
                <a:gridCol w="495300"/>
                <a:gridCol w="466725"/>
                <a:gridCol w="533400"/>
                <a:gridCol w="495300"/>
                <a:gridCol w="495300"/>
                <a:gridCol w="466725"/>
                <a:gridCol w="428625"/>
                <a:gridCol w="457200"/>
              </a:tblGrid>
              <a:tr h="329625">
                <a:tc rowSpan="2">
                  <a:txBody>
                    <a:bodyPr/>
                    <a:lstStyle/>
                    <a:p>
                      <a:pPr indent="0" lvl="0" marL="0" marR="0" rtl="0" algn="ctr">
                        <a:lnSpc>
                          <a:spcPct val="181818"/>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p>
                      <a:pPr indent="0" lvl="0" marL="0" marR="0" rtl="0" algn="ctr">
                        <a:lnSpc>
                          <a:spcPct val="181818"/>
                        </a:lnSpc>
                        <a:spcBef>
                          <a:spcPts val="0"/>
                        </a:spcBef>
                        <a:spcAft>
                          <a:spcPts val="0"/>
                        </a:spcAft>
                        <a:buClr>
                          <a:srgbClr val="000000"/>
                        </a:buClr>
                        <a:buSzPts val="1600"/>
                        <a:buFont typeface="Arial"/>
                        <a:buNone/>
                      </a:pPr>
                      <a:r>
                        <a:t/>
                      </a:r>
                      <a:endParaRPr b="1" sz="16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rowSpan="2">
                  <a:txBody>
                    <a:bodyPr/>
                    <a:lstStyle/>
                    <a:p>
                      <a:pPr indent="0" lvl="0" marL="0" marR="0" rtl="0" algn="ctr">
                        <a:lnSpc>
                          <a:spcPct val="181818"/>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content</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gridSpan="12">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week</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hMerge="1"/>
                <a:tc hMerge="1"/>
                <a:tc hMerge="1"/>
                <a:tc hMerge="1"/>
                <a:tc hMerge="1"/>
                <a:tc hMerge="1"/>
                <a:tc hMerge="1"/>
                <a:tc hMerge="1"/>
                <a:tc hMerge="1"/>
                <a:tc hMerge="1"/>
                <a:tc hMerge="1"/>
              </a:tr>
              <a:tr h="365550">
                <a:tc vMerge="1"/>
                <a:tc vMerge="1"/>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1-4</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5</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6</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7</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8</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9</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10</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11</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12</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13</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14</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15</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r>
              <a:tr h="240525">
                <a:tc rowSpan="8">
                  <a:txBody>
                    <a:bodyPr/>
                    <a:lstStyle/>
                    <a:p>
                      <a:pPr indent="0" lvl="0" marL="0" marR="0" rtl="0" algn="ctr">
                        <a:lnSpc>
                          <a:spcPct val="145454"/>
                        </a:lnSpc>
                        <a:spcBef>
                          <a:spcPts val="0"/>
                        </a:spcBef>
                        <a:spcAft>
                          <a:spcPts val="0"/>
                        </a:spcAft>
                        <a:buClr>
                          <a:srgbClr val="000000"/>
                        </a:buClr>
                        <a:buSzPts val="2000"/>
                        <a:buFont typeface="Arial"/>
                        <a:buNone/>
                      </a:pPr>
                      <a:r>
                        <a:rPr b="1" lang="ko" sz="1800" u="none" cap="none" strike="noStrike">
                          <a:latin typeface="Arial"/>
                          <a:ea typeface="Arial"/>
                          <a:cs typeface="Arial"/>
                          <a:sym typeface="Arial"/>
                        </a:rPr>
                        <a:t>Back</a:t>
                      </a:r>
                      <a:endParaRPr b="1" sz="18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4">
                  <a:txBody>
                    <a:bodyPr/>
                    <a:lstStyle/>
                    <a:p>
                      <a:pPr indent="-139700" lvl="0" marL="139700" marR="0" rtl="0" algn="ctr">
                        <a:lnSpc>
                          <a:spcPct val="152727"/>
                        </a:lnSpc>
                        <a:spcBef>
                          <a:spcPts val="0"/>
                        </a:spcBef>
                        <a:spcAft>
                          <a:spcPts val="0"/>
                        </a:spcAft>
                        <a:buClr>
                          <a:srgbClr val="000000"/>
                        </a:buClr>
                        <a:buSzPts val="1800"/>
                        <a:buFont typeface="Arial"/>
                        <a:buNone/>
                      </a:pPr>
                      <a:r>
                        <a:rPr b="1" lang="ko" sz="1800" u="none" cap="none" strike="noStrike">
                          <a:latin typeface="Arial"/>
                          <a:ea typeface="Arial"/>
                          <a:cs typeface="Arial"/>
                          <a:sym typeface="Arial"/>
                        </a:rPr>
                        <a:t>server</a:t>
                      </a:r>
                      <a:endParaRPr b="1" sz="18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r>
              <a:tr h="240525">
                <a:tc vMerge="1"/>
                <a:tc vMerge="1"/>
                <a:tc vMerge="1"/>
                <a:tc vMerge="1"/>
                <a:tc vMerge="1"/>
                <a:tc vMerge="1"/>
                <a:tc vMerge="1"/>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vMerge="1"/>
                <a:tc vMerge="1"/>
              </a:tr>
              <a:tr h="240525">
                <a:tc vMerge="1"/>
                <a:tc vMerge="1"/>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r>
              <a:tr h="240525">
                <a:tc vMerge="1"/>
                <a:tc vMerge="1"/>
                <a:tc vMerge="1"/>
                <a:tc vMerge="1"/>
                <a:tc vMerge="1"/>
                <a:tc vMerge="1"/>
                <a:tc vMerge="1"/>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vMerge="1"/>
                <a:tc vMerge="1"/>
                <a:tc vMerge="1"/>
                <a:tc vMerge="1"/>
                <a:tc vMerge="1"/>
                <a:tc vMerge="1"/>
              </a:tr>
              <a:tr h="240525">
                <a:tc vMerge="1"/>
                <a:tc rowSpan="4">
                  <a:txBody>
                    <a:bodyPr/>
                    <a:lstStyle/>
                    <a:p>
                      <a:pPr indent="-139700" lvl="0" marL="139700" marR="0" rtl="0" algn="ctr">
                        <a:lnSpc>
                          <a:spcPct val="152727"/>
                        </a:lnSpc>
                        <a:spcBef>
                          <a:spcPts val="0"/>
                        </a:spcBef>
                        <a:spcAft>
                          <a:spcPts val="0"/>
                        </a:spcAft>
                        <a:buClr>
                          <a:srgbClr val="000000"/>
                        </a:buClr>
                        <a:buSzPts val="1800"/>
                        <a:buFont typeface="Arial"/>
                        <a:buNone/>
                      </a:pPr>
                      <a:r>
                        <a:rPr b="1" lang="ko" sz="1800" u="none" cap="none" strike="noStrike">
                          <a:latin typeface="Arial"/>
                          <a:ea typeface="Arial"/>
                          <a:cs typeface="Arial"/>
                          <a:sym typeface="Arial"/>
                        </a:rPr>
                        <a:t>DB</a:t>
                      </a:r>
                      <a:endParaRPr b="1" sz="18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r>
              <a:tr h="240525">
                <a:tc vMerge="1"/>
                <a:tc vMerge="1"/>
                <a:tc vMerge="1"/>
                <a:tc vMerge="1"/>
                <a:tc vMerge="1"/>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vMerge="1"/>
                <a:tc vMerge="1"/>
                <a:tc vMerge="1"/>
              </a:tr>
              <a:tr h="240525">
                <a:tc vMerge="1"/>
                <a:tc vMerge="1"/>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b="1" lang="ko" sz="1000" u="none" cap="none" strike="noStrike">
                          <a:latin typeface="Arial"/>
                          <a:ea typeface="Arial"/>
                          <a:cs typeface="Arial"/>
                          <a:sym typeface="Arial"/>
                        </a:rPr>
                        <a:t> </a:t>
                      </a:r>
                      <a:endParaRPr b="1"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r>
              <a:tr h="240525">
                <a:tc vMerge="1"/>
                <a:tc vMerge="1"/>
                <a:tc vMerge="1"/>
                <a:tc vMerge="1"/>
                <a:tc vMerge="1"/>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vMerge="1"/>
                <a:tc vMerge="1"/>
                <a:tc vMerge="1"/>
                <a:tc vMerge="1"/>
                <a:tc vMerge="1"/>
                <a:tc vMerge="1"/>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ko"/>
              <a:t>Progress Timeline (AI/etc)</a:t>
            </a:r>
            <a:endParaRPr b="1"/>
          </a:p>
        </p:txBody>
      </p:sp>
      <p:graphicFrame>
        <p:nvGraphicFramePr>
          <p:cNvPr id="222" name="Google Shape;222;p40"/>
          <p:cNvGraphicFramePr/>
          <p:nvPr/>
        </p:nvGraphicFramePr>
        <p:xfrm>
          <a:off x="836038" y="1636050"/>
          <a:ext cx="3000000" cy="3000000"/>
        </p:xfrm>
        <a:graphic>
          <a:graphicData uri="http://schemas.openxmlformats.org/drawingml/2006/table">
            <a:tbl>
              <a:tblPr>
                <a:noFill/>
                <a:tableStyleId>{55B49B39-2CBC-4213-8529-6E50F2AC45C1}</a:tableStyleId>
              </a:tblPr>
              <a:tblGrid>
                <a:gridCol w="1037175"/>
                <a:gridCol w="466725"/>
                <a:gridCol w="539325"/>
                <a:gridCol w="539325"/>
                <a:gridCol w="539325"/>
                <a:gridCol w="539325"/>
                <a:gridCol w="508225"/>
                <a:gridCol w="580825"/>
                <a:gridCol w="539325"/>
                <a:gridCol w="539325"/>
                <a:gridCol w="508225"/>
                <a:gridCol w="466725"/>
                <a:gridCol w="508925"/>
              </a:tblGrid>
              <a:tr h="329625">
                <a:tc rowSpan="2">
                  <a:txBody>
                    <a:bodyPr/>
                    <a:lstStyle/>
                    <a:p>
                      <a:pPr indent="0" lvl="0" marL="0" marR="0" rtl="0" algn="ctr">
                        <a:lnSpc>
                          <a:spcPct val="181818"/>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content</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gridSpan="12">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week</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hMerge="1"/>
                <a:tc hMerge="1"/>
                <a:tc hMerge="1"/>
                <a:tc hMerge="1"/>
                <a:tc hMerge="1"/>
                <a:tc hMerge="1"/>
                <a:tc hMerge="1"/>
                <a:tc hMerge="1"/>
                <a:tc hMerge="1"/>
                <a:tc hMerge="1"/>
                <a:tc hMerge="1"/>
              </a:tr>
              <a:tr h="365550">
                <a:tc vMerge="1"/>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1-4</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5</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6</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7</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8</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9</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10</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11</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12</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13</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14</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c>
                  <a:txBody>
                    <a:bodyPr/>
                    <a:lstStyle/>
                    <a:p>
                      <a:pPr indent="0" lvl="0" marL="0" marR="0" rtl="0" algn="ctr">
                        <a:lnSpc>
                          <a:spcPct val="145454"/>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15</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solidFill>
                      <a:srgbClr val="F9BA7C"/>
                    </a:solidFill>
                  </a:tcPr>
                </a:tc>
              </a:tr>
              <a:tr h="240525">
                <a:tc rowSpan="4">
                  <a:txBody>
                    <a:bodyPr/>
                    <a:lstStyle/>
                    <a:p>
                      <a:pPr indent="-139700" lvl="0" marL="139700" marR="0" rtl="0" algn="ctr">
                        <a:lnSpc>
                          <a:spcPct val="152727"/>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AI model</a:t>
                      </a:r>
                      <a:endParaRPr b="1" sz="1400" u="none" cap="none" strike="noStrike">
                        <a:latin typeface="Arial"/>
                        <a:ea typeface="Arial"/>
                        <a:cs typeface="Arial"/>
                        <a:sym typeface="Arial"/>
                      </a:endParaRPr>
                    </a:p>
                    <a:p>
                      <a:pPr indent="-139700" lvl="0" marL="139700" marR="0" rtl="0" algn="ctr">
                        <a:lnSpc>
                          <a:spcPct val="152727"/>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 dataset</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r>
              <a:tr h="240525">
                <a:tc vMerge="1"/>
                <a:tc vMerge="1"/>
                <a:tc vMerge="1"/>
                <a:tc vMerge="1"/>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vMerge="1"/>
                <a:tc vMerge="1"/>
                <a:tc vMerge="1"/>
              </a:tr>
              <a:tr h="240525">
                <a:tc vMerge="1"/>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r>
              <a:tr h="240525">
                <a:tc vMerge="1"/>
                <a:tc vMerge="1"/>
                <a:tc vMerge="1"/>
                <a:tc vMerge="1"/>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vMerge="1"/>
                <a:tc vMerge="1"/>
                <a:tc vMerge="1"/>
                <a:tc vMerge="1"/>
                <a:tc vMerge="1"/>
                <a:tc vMerge="1"/>
              </a:tr>
              <a:tr h="240525">
                <a:tc rowSpan="4">
                  <a:txBody>
                    <a:bodyPr/>
                    <a:lstStyle/>
                    <a:p>
                      <a:pPr indent="-139700" lvl="0" marL="139700" marR="0" rtl="0" algn="ctr">
                        <a:lnSpc>
                          <a:spcPct val="152727"/>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Survey</a:t>
                      </a:r>
                      <a:endParaRPr b="1" sz="1400" u="none" cap="none" strike="noStrike">
                        <a:latin typeface="Arial"/>
                        <a:ea typeface="Arial"/>
                        <a:cs typeface="Arial"/>
                        <a:sym typeface="Arial"/>
                      </a:endParaRPr>
                    </a:p>
                    <a:p>
                      <a:pPr indent="-139700" lvl="0" marL="139700" marR="0" rtl="0" algn="ctr">
                        <a:lnSpc>
                          <a:spcPct val="152727"/>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 revise</a:t>
                      </a:r>
                      <a:endParaRPr/>
                    </a:p>
                    <a:p>
                      <a:pPr indent="-139700" lvl="0" marL="139700" marR="0" rtl="0" algn="ctr">
                        <a:lnSpc>
                          <a:spcPct val="152727"/>
                        </a:lnSpc>
                        <a:spcBef>
                          <a:spcPts val="0"/>
                        </a:spcBef>
                        <a:spcAft>
                          <a:spcPts val="0"/>
                        </a:spcAft>
                        <a:buClr>
                          <a:srgbClr val="000000"/>
                        </a:buClr>
                        <a:buSzPts val="1400"/>
                        <a:buFont typeface="Arial"/>
                        <a:buNone/>
                      </a:pPr>
                      <a:r>
                        <a:rPr b="1" lang="ko" sz="1400" u="none" cap="none" strike="noStrike">
                          <a:latin typeface="Arial"/>
                          <a:ea typeface="Arial"/>
                          <a:cs typeface="Arial"/>
                          <a:sym typeface="Arial"/>
                        </a:rPr>
                        <a:t>/ review</a:t>
                      </a:r>
                      <a:endParaRPr b="1"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lang="ko" sz="1000" u="none" cap="none" strike="noStrike"/>
                        <a:t> </a:t>
                      </a:r>
                      <a:endParaRPr sz="1000" u="none" cap="none" strike="noStrike"/>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lang="ko" sz="1000" u="none" cap="none" strike="noStrike"/>
                        <a:t> </a:t>
                      </a:r>
                      <a:endParaRPr sz="1000" u="none" cap="none" strike="noStrike"/>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lang="ko" sz="1000" u="none" cap="none" strike="noStrike"/>
                        <a:t> </a:t>
                      </a:r>
                      <a:endParaRPr sz="1000" u="none" cap="none" strike="noStrike"/>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lang="ko" sz="1000" u="none" cap="none" strike="noStrike"/>
                        <a:t> </a:t>
                      </a:r>
                      <a:endParaRPr sz="1000" u="none" cap="none" strike="noStrike"/>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38100">
                      <a:solidFill>
                        <a:srgbClr val="F9BA7C"/>
                      </a:solidFill>
                      <a:prstDash val="dot"/>
                      <a:round/>
                      <a:headEnd len="sm" w="sm" type="none"/>
                      <a:tailEnd len="sm" w="sm" type="none"/>
                    </a:lnB>
                  </a:tcPr>
                </a:tc>
              </a:tr>
              <a:tr h="240525">
                <a:tc vMerge="1"/>
                <a:tc vMerge="1"/>
                <a:tc vMerge="1"/>
                <a:tc vMerge="1"/>
                <a:tc vMerge="1"/>
                <a:tc vMerge="1"/>
                <a:tc vMerge="1"/>
                <a:tc vMerge="1"/>
                <a:tc vMerge="1"/>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c>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38100">
                      <a:solidFill>
                        <a:srgbClr val="F9BA7C"/>
                      </a:solidFill>
                      <a:prstDash val="dot"/>
                      <a:round/>
                      <a:headEnd len="sm" w="sm" type="none"/>
                      <a:tailEnd len="sm" w="sm" type="none"/>
                    </a:lnT>
                    <a:lnB cap="flat" cmpd="sng" w="9525">
                      <a:solidFill>
                        <a:srgbClr val="F9BA7C"/>
                      </a:solidFill>
                      <a:prstDash val="solid"/>
                      <a:round/>
                      <a:headEnd len="sm" w="sm" type="none"/>
                      <a:tailEnd len="sm" w="sm" type="none"/>
                    </a:lnB>
                  </a:tcPr>
                </a:tc>
              </a:tr>
              <a:tr h="240525">
                <a:tc vMerge="1"/>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lang="ko" sz="1000" u="none" cap="none" strike="noStrike"/>
                        <a:t> </a:t>
                      </a:r>
                      <a:endParaRPr sz="1000" u="none" cap="none" strike="noStrike"/>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lang="ko" sz="1000" u="none" cap="none" strike="noStrike"/>
                        <a:t> </a:t>
                      </a:r>
                      <a:endParaRPr sz="1000" u="none" cap="none" strike="noStrike"/>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p>
                      <a:pPr indent="0" lvl="0" marL="0" marR="0" rtl="0" algn="ctr">
                        <a:lnSpc>
                          <a:spcPct val="145454"/>
                        </a:lnSpc>
                        <a:spcBef>
                          <a:spcPts val="0"/>
                        </a:spcBef>
                        <a:spcAft>
                          <a:spcPts val="0"/>
                        </a:spcAft>
                        <a:buClr>
                          <a:srgbClr val="000000"/>
                        </a:buClr>
                        <a:buSzPts val="1000"/>
                        <a:buFont typeface="Arial"/>
                        <a:buNone/>
                      </a:pPr>
                      <a:r>
                        <a:rPr lang="ko" sz="1000" u="none" cap="none" strike="noStrike"/>
                        <a:t> </a:t>
                      </a:r>
                      <a:endParaRPr sz="1000" u="none" cap="none" strike="noStrike"/>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c rowSpan="2">
                  <a:txBody>
                    <a:bodyPr/>
                    <a:lstStyle/>
                    <a:p>
                      <a:pPr indent="0" lvl="0" marL="0" marR="0" rtl="0" algn="ctr">
                        <a:lnSpc>
                          <a:spcPct val="145454"/>
                        </a:lnSpc>
                        <a:spcBef>
                          <a:spcPts val="0"/>
                        </a:spcBef>
                        <a:spcAft>
                          <a:spcPts val="0"/>
                        </a:spcAft>
                        <a:buClr>
                          <a:srgbClr val="000000"/>
                        </a:buClr>
                        <a:buSzPts val="1000"/>
                        <a:buFont typeface="Arial"/>
                        <a:buNone/>
                      </a:pPr>
                      <a:r>
                        <a:rPr lang="ko"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19050" marB="19050" marR="19050" marL="19050" anchor="ctr">
                    <a:lnL cap="flat" cmpd="sng" w="9525">
                      <a:solidFill>
                        <a:srgbClr val="F9BA7C"/>
                      </a:solidFill>
                      <a:prstDash val="solid"/>
                      <a:round/>
                      <a:headEnd len="sm" w="sm" type="none"/>
                      <a:tailEnd len="sm" w="sm" type="none"/>
                    </a:lnL>
                    <a:lnR cap="flat" cmpd="sng" w="9525">
                      <a:solidFill>
                        <a:srgbClr val="F9BA7C"/>
                      </a:solidFill>
                      <a:prstDash val="solid"/>
                      <a:round/>
                      <a:headEnd len="sm" w="sm" type="none"/>
                      <a:tailEnd len="sm" w="sm" type="none"/>
                    </a:lnR>
                    <a:lnT cap="flat" cmpd="sng" w="9525">
                      <a:solidFill>
                        <a:srgbClr val="F9BA7C"/>
                      </a:solidFill>
                      <a:prstDash val="solid"/>
                      <a:round/>
                      <a:headEnd len="sm" w="sm" type="none"/>
                      <a:tailEnd len="sm" w="sm" type="none"/>
                    </a:lnT>
                    <a:lnB cap="flat" cmpd="sng" w="9525">
                      <a:solidFill>
                        <a:srgbClr val="F9BA7C"/>
                      </a:solidFill>
                      <a:prstDash val="solid"/>
                      <a:round/>
                      <a:headEnd len="sm" w="sm" type="none"/>
                      <a:tailEnd len="sm" w="sm" type="none"/>
                    </a:lnB>
                  </a:tcPr>
                </a:tc>
              </a:tr>
              <a:tr h="240525">
                <a:tc vMerge="1"/>
                <a:tc vMerge="1"/>
                <a:tc vMerge="1"/>
                <a:tc vMerge="1"/>
                <a:tc vMerge="1"/>
                <a:tc vMerge="1"/>
                <a:tc vMerge="1"/>
                <a:tc vMerge="1"/>
                <a:tc vMerge="1"/>
                <a:tc vMerge="1"/>
                <a:tc vMerge="1"/>
                <a:tc vMerge="1"/>
                <a:tc vMerge="1"/>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6" name="Shape 226"/>
        <p:cNvGrpSpPr/>
        <p:nvPr/>
      </p:nvGrpSpPr>
      <p:grpSpPr>
        <a:xfrm>
          <a:off x="0" y="0"/>
          <a:ext cx="0" cy="0"/>
          <a:chOff x="0" y="0"/>
          <a:chExt cx="0" cy="0"/>
        </a:xfrm>
      </p:grpSpPr>
      <p:sp>
        <p:nvSpPr>
          <p:cNvPr id="227" name="Google Shape;227;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ko"/>
              <a:t>Team member Role</a:t>
            </a:r>
            <a:endParaRPr b="1"/>
          </a:p>
        </p:txBody>
      </p:sp>
      <p:sp>
        <p:nvSpPr>
          <p:cNvPr id="228" name="Google Shape;228;p41"/>
          <p:cNvSpPr txBox="1"/>
          <p:nvPr>
            <p:ph idx="1" type="body"/>
          </p:nvPr>
        </p:nvSpPr>
        <p:spPr>
          <a:xfrm>
            <a:off x="311700" y="1152475"/>
            <a:ext cx="3138431" cy="2658806"/>
          </a:xfrm>
          <a:prstGeom prst="rect">
            <a:avLst/>
          </a:prstGeom>
          <a:noFill/>
          <a:ln>
            <a:noFill/>
          </a:ln>
        </p:spPr>
        <p:txBody>
          <a:bodyPr anchorCtr="0" anchor="ctr" bIns="91425" lIns="91425" spcFirstLastPara="1" rIns="91425" wrap="square" tIns="91425">
            <a:normAutofit/>
          </a:bodyPr>
          <a:lstStyle/>
          <a:p>
            <a:pPr indent="-342900" lvl="0" marL="457200" rtl="0" algn="l">
              <a:lnSpc>
                <a:spcPct val="115000"/>
              </a:lnSpc>
              <a:spcBef>
                <a:spcPts val="0"/>
              </a:spcBef>
              <a:spcAft>
                <a:spcPts val="0"/>
              </a:spcAft>
              <a:buSzPts val="1800"/>
              <a:buFont typeface="Gowun Dodum"/>
              <a:buChar char="-"/>
            </a:pPr>
            <a:r>
              <a:rPr lang="ko"/>
              <a:t>UI/UX                            </a:t>
            </a:r>
            <a:endParaRPr/>
          </a:p>
          <a:p>
            <a:pPr indent="-342900" lvl="0" marL="457200" rtl="0" algn="l">
              <a:lnSpc>
                <a:spcPct val="115000"/>
              </a:lnSpc>
              <a:spcBef>
                <a:spcPts val="0"/>
              </a:spcBef>
              <a:spcAft>
                <a:spcPts val="0"/>
              </a:spcAft>
              <a:buSzPts val="1800"/>
              <a:buFont typeface="Gowun Dodum"/>
              <a:buChar char="-"/>
            </a:pPr>
            <a:r>
              <a:rPr lang="ko"/>
              <a:t>로그인/ 회원가입 DB         </a:t>
            </a:r>
            <a:endParaRPr/>
          </a:p>
          <a:p>
            <a:pPr indent="-342900" lvl="0" marL="457200" rtl="0" algn="l">
              <a:lnSpc>
                <a:spcPct val="115000"/>
              </a:lnSpc>
              <a:spcBef>
                <a:spcPts val="0"/>
              </a:spcBef>
              <a:spcAft>
                <a:spcPts val="0"/>
              </a:spcAft>
              <a:buSzPts val="1800"/>
              <a:buFont typeface="Gowun Dodum"/>
              <a:buChar char="-"/>
            </a:pPr>
            <a:r>
              <a:rPr lang="ko"/>
              <a:t>서버 구축 기획                  </a:t>
            </a:r>
            <a:endParaRPr/>
          </a:p>
          <a:p>
            <a:pPr indent="-342900" lvl="0" marL="457200" rtl="0" algn="l">
              <a:lnSpc>
                <a:spcPct val="115000"/>
              </a:lnSpc>
              <a:spcBef>
                <a:spcPts val="0"/>
              </a:spcBef>
              <a:spcAft>
                <a:spcPts val="0"/>
              </a:spcAft>
              <a:buSzPts val="1800"/>
              <a:buFont typeface="Gowun Dodum"/>
              <a:buChar char="-"/>
            </a:pPr>
            <a:r>
              <a:rPr lang="ko"/>
              <a:t>서버 프로토타입 구현         </a:t>
            </a:r>
            <a:endParaRPr/>
          </a:p>
          <a:p>
            <a:pPr indent="-342900" lvl="0" marL="457200" rtl="0" algn="l">
              <a:lnSpc>
                <a:spcPct val="115000"/>
              </a:lnSpc>
              <a:spcBef>
                <a:spcPts val="0"/>
              </a:spcBef>
              <a:spcAft>
                <a:spcPts val="0"/>
              </a:spcAft>
              <a:buSzPts val="1800"/>
              <a:buFont typeface="Gowun Dodum"/>
              <a:buChar char="-"/>
            </a:pPr>
            <a:r>
              <a:rPr lang="ko"/>
              <a:t>ai model dataset               </a:t>
            </a:r>
            <a:endParaRPr/>
          </a:p>
        </p:txBody>
      </p:sp>
      <p:sp>
        <p:nvSpPr>
          <p:cNvPr id="229" name="Google Shape;229;p41"/>
          <p:cNvSpPr txBox="1"/>
          <p:nvPr/>
        </p:nvSpPr>
        <p:spPr>
          <a:xfrm>
            <a:off x="3450131" y="1152475"/>
            <a:ext cx="6611614" cy="2658806"/>
          </a:xfrm>
          <a:prstGeom prst="rect">
            <a:avLst/>
          </a:prstGeom>
          <a:noFill/>
          <a:ln>
            <a:noFill/>
          </a:ln>
        </p:spPr>
        <p:txBody>
          <a:bodyPr anchorCtr="0" anchor="ctr" bIns="91425" lIns="91425" spcFirstLastPara="1" rIns="91425" wrap="square" tIns="91425">
            <a:normAutofit/>
          </a:bodyPr>
          <a:lstStyle/>
          <a:p>
            <a:pPr indent="-342900" lvl="0" marL="457200" marR="0" rtl="0" algn="l">
              <a:lnSpc>
                <a:spcPct val="115000"/>
              </a:lnSpc>
              <a:spcBef>
                <a:spcPts val="0"/>
              </a:spcBef>
              <a:spcAft>
                <a:spcPts val="0"/>
              </a:spcAft>
              <a:buClr>
                <a:schemeClr val="dk2"/>
              </a:buClr>
              <a:buSzPts val="1800"/>
              <a:buFont typeface="Gowun Dodum"/>
              <a:buChar char="-"/>
            </a:pPr>
            <a:r>
              <a:rPr b="0" i="0" lang="ko" sz="1800" u="none" cap="none" strike="noStrike">
                <a:solidFill>
                  <a:schemeClr val="dk2"/>
                </a:solidFill>
                <a:latin typeface="Arial"/>
                <a:ea typeface="Arial"/>
                <a:cs typeface="Arial"/>
                <a:sym typeface="Arial"/>
              </a:rPr>
              <a:t>김지원</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Gowun Dodum"/>
              <a:buChar char="-"/>
            </a:pPr>
            <a:r>
              <a:rPr b="0" i="0" lang="ko" sz="1800" u="none" cap="none" strike="noStrike">
                <a:solidFill>
                  <a:schemeClr val="dk2"/>
                </a:solidFill>
                <a:latin typeface="Arial"/>
                <a:ea typeface="Arial"/>
                <a:cs typeface="Arial"/>
                <a:sym typeface="Arial"/>
              </a:rPr>
              <a:t>김세연</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Gowun Dodum"/>
              <a:buChar char="-"/>
            </a:pPr>
            <a:r>
              <a:rPr b="0" i="0" lang="ko" sz="1800" u="none" cap="none" strike="noStrike">
                <a:solidFill>
                  <a:schemeClr val="dk2"/>
                </a:solidFill>
                <a:latin typeface="Arial"/>
                <a:ea typeface="Arial"/>
                <a:cs typeface="Arial"/>
                <a:sym typeface="Arial"/>
              </a:rPr>
              <a:t>이종우, 김용택</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Gowun Dodum"/>
              <a:buChar char="-"/>
            </a:pPr>
            <a:r>
              <a:rPr b="0" i="0" lang="ko" sz="1800" u="none" cap="none" strike="noStrike">
                <a:solidFill>
                  <a:schemeClr val="dk2"/>
                </a:solidFill>
                <a:latin typeface="Arial"/>
                <a:ea typeface="Arial"/>
                <a:cs typeface="Arial"/>
                <a:sym typeface="Arial"/>
              </a:rPr>
              <a:t>이종우</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Gowun Dodum"/>
              <a:buChar char="-"/>
            </a:pPr>
            <a:r>
              <a:rPr b="0" i="0" lang="ko" sz="1800" u="none" cap="none" strike="noStrike">
                <a:solidFill>
                  <a:schemeClr val="dk2"/>
                </a:solidFill>
                <a:latin typeface="Arial"/>
                <a:ea typeface="Arial"/>
                <a:cs typeface="Arial"/>
                <a:sym typeface="Arial"/>
              </a:rPr>
              <a:t>최나영</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3" name="Shape 233"/>
        <p:cNvGrpSpPr/>
        <p:nvPr/>
      </p:nvGrpSpPr>
      <p:grpSpPr>
        <a:xfrm>
          <a:off x="0" y="0"/>
          <a:ext cx="0" cy="0"/>
          <a:chOff x="0" y="0"/>
          <a:chExt cx="0" cy="0"/>
        </a:xfrm>
      </p:grpSpPr>
      <p:sp>
        <p:nvSpPr>
          <p:cNvPr id="234" name="Google Shape;234;p4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 name="Google Shape;235;p42"/>
          <p:cNvSpPr txBox="1"/>
          <p:nvPr>
            <p:ph type="title"/>
          </p:nvPr>
        </p:nvSpPr>
        <p:spPr>
          <a:xfrm>
            <a:off x="479161" y="479395"/>
            <a:ext cx="2679000" cy="2680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5000"/>
              <a:buFont typeface="Malgun Gothic"/>
              <a:buNone/>
            </a:pPr>
            <a:r>
              <a:rPr lang="ko" sz="5000"/>
              <a:t>DB</a:t>
            </a:r>
            <a:endParaRPr/>
          </a:p>
        </p:txBody>
      </p:sp>
      <p:sp>
        <p:nvSpPr>
          <p:cNvPr id="236" name="Google Shape;236;p42"/>
          <p:cNvSpPr/>
          <p:nvPr/>
        </p:nvSpPr>
        <p:spPr>
          <a:xfrm>
            <a:off x="482459" y="3306950"/>
            <a:ext cx="2441321" cy="13716"/>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7" name="Google Shape;237;p42"/>
          <p:cNvPicPr preferRelativeResize="0"/>
          <p:nvPr/>
        </p:nvPicPr>
        <p:blipFill>
          <a:blip r:embed="rId3">
            <a:alphaModFix/>
          </a:blip>
          <a:stretch>
            <a:fillRect/>
          </a:stretch>
        </p:blipFill>
        <p:spPr>
          <a:xfrm>
            <a:off x="3873912" y="645113"/>
            <a:ext cx="4260650" cy="426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ko" sz="2500"/>
              <a:t>DB 연동</a:t>
            </a:r>
            <a:endParaRPr b="1" sz="2500"/>
          </a:p>
        </p:txBody>
      </p:sp>
      <p:sp>
        <p:nvSpPr>
          <p:cNvPr id="244" name="Google Shape;244;p43"/>
          <p:cNvSpPr txBox="1"/>
          <p:nvPr>
            <p:ph idx="1" type="body"/>
          </p:nvPr>
        </p:nvSpPr>
        <p:spPr>
          <a:xfrm>
            <a:off x="628650" y="1438870"/>
            <a:ext cx="7886700" cy="326350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None/>
            </a:pPr>
            <a:r>
              <a:rPr b="1" lang="ko" sz="2700"/>
              <a:t>Server-side programming (php, java, node.js)</a:t>
            </a:r>
            <a:endParaRPr b="1" sz="2700"/>
          </a:p>
          <a:p>
            <a:pPr indent="-171450" lvl="0" marL="177800" rtl="0" algn="l">
              <a:lnSpc>
                <a:spcPct val="90000"/>
              </a:lnSpc>
              <a:spcBef>
                <a:spcPts val="800"/>
              </a:spcBef>
              <a:spcAft>
                <a:spcPts val="0"/>
              </a:spcAft>
              <a:buClr>
                <a:schemeClr val="dk1"/>
              </a:buClr>
              <a:buSzPts val="2100"/>
              <a:buChar char="•"/>
            </a:pPr>
            <a:r>
              <a:rPr lang="ko"/>
              <a:t>direct access to DB</a:t>
            </a:r>
            <a:endParaRPr/>
          </a:p>
          <a:p>
            <a:pPr indent="-171450" lvl="0" marL="177800" rtl="0" algn="l">
              <a:lnSpc>
                <a:spcPct val="90000"/>
              </a:lnSpc>
              <a:spcBef>
                <a:spcPts val="800"/>
              </a:spcBef>
              <a:spcAft>
                <a:spcPts val="0"/>
              </a:spcAft>
              <a:buClr>
                <a:schemeClr val="dk1"/>
              </a:buClr>
              <a:buSzPts val="2100"/>
              <a:buChar char="•"/>
            </a:pPr>
            <a:r>
              <a:rPr lang="ko"/>
              <a:t>Better security and performance</a:t>
            </a:r>
            <a:endParaRPr/>
          </a:p>
        </p:txBody>
      </p:sp>
      <p:sp>
        <p:nvSpPr>
          <p:cNvPr id="245" name="Google Shape;245;p43"/>
          <p:cNvSpPr/>
          <p:nvPr/>
        </p:nvSpPr>
        <p:spPr>
          <a:xfrm>
            <a:off x="727667" y="3366146"/>
            <a:ext cx="1489887" cy="796500"/>
          </a:xfrm>
          <a:prstGeom prst="roundRect">
            <a:avLst>
              <a:gd fmla="val 16667" name="adj"/>
            </a:avLst>
          </a:prstGeom>
          <a:solidFill>
            <a:srgbClr val="F9BA7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rPr b="0" i="0" lang="ko" sz="2000" u="none" cap="none" strike="noStrike">
                <a:solidFill>
                  <a:schemeClr val="lt1"/>
                </a:solidFill>
                <a:latin typeface="Arial"/>
                <a:ea typeface="Arial"/>
                <a:cs typeface="Arial"/>
                <a:sym typeface="Arial"/>
              </a:rPr>
              <a:t>PHP</a:t>
            </a:r>
            <a:endParaRPr b="0" i="0" sz="2000" u="none" cap="none" strike="noStrike">
              <a:solidFill>
                <a:schemeClr val="lt1"/>
              </a:solidFill>
              <a:latin typeface="Arial"/>
              <a:ea typeface="Arial"/>
              <a:cs typeface="Arial"/>
              <a:sym typeface="Arial"/>
            </a:endParaRPr>
          </a:p>
        </p:txBody>
      </p:sp>
      <p:sp>
        <p:nvSpPr>
          <p:cNvPr id="246" name="Google Shape;246;p43"/>
          <p:cNvSpPr/>
          <p:nvPr/>
        </p:nvSpPr>
        <p:spPr>
          <a:xfrm>
            <a:off x="3997843" y="3366146"/>
            <a:ext cx="829339" cy="796500"/>
          </a:xfrm>
          <a:prstGeom prst="roundRect">
            <a:avLst>
              <a:gd fmla="val 16667" name="adj"/>
            </a:avLst>
          </a:prstGeom>
          <a:solidFill>
            <a:srgbClr val="F9BA7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rPr b="0" i="0" lang="ko" sz="2000" u="none" cap="none" strike="noStrike">
                <a:solidFill>
                  <a:schemeClr val="lt1"/>
                </a:solidFill>
                <a:latin typeface="Arial"/>
                <a:ea typeface="Arial"/>
                <a:cs typeface="Arial"/>
                <a:sym typeface="Arial"/>
              </a:rPr>
              <a:t>DB</a:t>
            </a:r>
            <a:endParaRPr b="0" i="0" sz="2000" u="none" cap="none" strike="noStrike">
              <a:solidFill>
                <a:schemeClr val="lt1"/>
              </a:solidFill>
              <a:latin typeface="Arial"/>
              <a:ea typeface="Arial"/>
              <a:cs typeface="Arial"/>
              <a:sym typeface="Arial"/>
            </a:endParaRPr>
          </a:p>
        </p:txBody>
      </p:sp>
      <p:cxnSp>
        <p:nvCxnSpPr>
          <p:cNvPr id="247" name="Google Shape;247;p43"/>
          <p:cNvCxnSpPr/>
          <p:nvPr/>
        </p:nvCxnSpPr>
        <p:spPr>
          <a:xfrm>
            <a:off x="2337171" y="3532667"/>
            <a:ext cx="1626781" cy="0"/>
          </a:xfrm>
          <a:prstGeom prst="straightConnector1">
            <a:avLst/>
          </a:prstGeom>
          <a:noFill/>
          <a:ln cap="flat" cmpd="sng" w="53975">
            <a:solidFill>
              <a:srgbClr val="A5A5A5"/>
            </a:solidFill>
            <a:prstDash val="solid"/>
            <a:miter lim="800000"/>
            <a:headEnd len="sm" w="sm" type="none"/>
            <a:tailEnd len="med" w="med" type="triangle"/>
          </a:ln>
        </p:spPr>
      </p:cxnSp>
      <p:cxnSp>
        <p:nvCxnSpPr>
          <p:cNvPr id="248" name="Google Shape;248;p43"/>
          <p:cNvCxnSpPr/>
          <p:nvPr/>
        </p:nvCxnSpPr>
        <p:spPr>
          <a:xfrm rot="10800000">
            <a:off x="2313913" y="3843669"/>
            <a:ext cx="1606844" cy="0"/>
          </a:xfrm>
          <a:prstGeom prst="straightConnector1">
            <a:avLst/>
          </a:prstGeom>
          <a:noFill/>
          <a:ln cap="flat" cmpd="sng" w="53975">
            <a:solidFill>
              <a:srgbClr val="A5A5A5"/>
            </a:solidFill>
            <a:prstDash val="solid"/>
            <a:miter lim="800000"/>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ko" sz="2500"/>
              <a:t>DB 연동</a:t>
            </a:r>
            <a:endParaRPr/>
          </a:p>
        </p:txBody>
      </p:sp>
      <p:sp>
        <p:nvSpPr>
          <p:cNvPr id="255" name="Google Shape;255;p4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None/>
            </a:pPr>
            <a:r>
              <a:rPr b="1" lang="ko" sz="2700"/>
              <a:t>Client-side programming (js)</a:t>
            </a:r>
            <a:endParaRPr/>
          </a:p>
          <a:p>
            <a:pPr indent="-171450" lvl="0" marL="177800" rtl="0" algn="l">
              <a:lnSpc>
                <a:spcPct val="90000"/>
              </a:lnSpc>
              <a:spcBef>
                <a:spcPts val="800"/>
              </a:spcBef>
              <a:spcAft>
                <a:spcPts val="0"/>
              </a:spcAft>
              <a:buClr>
                <a:schemeClr val="dk1"/>
              </a:buClr>
              <a:buSzPts val="2100"/>
              <a:buChar char="•"/>
            </a:pPr>
            <a:r>
              <a:rPr lang="ko"/>
              <a:t>Indirect access to DB</a:t>
            </a:r>
            <a:endParaRPr/>
          </a:p>
          <a:p>
            <a:pPr indent="-171450" lvl="0" marL="177800" rtl="0" algn="l">
              <a:lnSpc>
                <a:spcPct val="90000"/>
              </a:lnSpc>
              <a:spcBef>
                <a:spcPts val="800"/>
              </a:spcBef>
              <a:spcAft>
                <a:spcPts val="0"/>
              </a:spcAft>
              <a:buClr>
                <a:schemeClr val="dk1"/>
              </a:buClr>
              <a:buSzPts val="2100"/>
              <a:buChar char="•"/>
            </a:pPr>
            <a:r>
              <a:rPr lang="ko"/>
              <a:t>Better usability and interactivity</a:t>
            </a:r>
            <a:endParaRPr/>
          </a:p>
          <a:p>
            <a:pPr indent="-38100" lvl="0" marL="177800" rtl="0" algn="l">
              <a:lnSpc>
                <a:spcPct val="90000"/>
              </a:lnSpc>
              <a:spcBef>
                <a:spcPts val="800"/>
              </a:spcBef>
              <a:spcAft>
                <a:spcPts val="0"/>
              </a:spcAft>
              <a:buClr>
                <a:schemeClr val="dk1"/>
              </a:buClr>
              <a:buSzPts val="2100"/>
              <a:buNone/>
            </a:pPr>
            <a:r>
              <a:t/>
            </a:r>
            <a:endParaRPr/>
          </a:p>
        </p:txBody>
      </p:sp>
      <p:sp>
        <p:nvSpPr>
          <p:cNvPr id="256" name="Google Shape;256;p44"/>
          <p:cNvSpPr/>
          <p:nvPr/>
        </p:nvSpPr>
        <p:spPr>
          <a:xfrm>
            <a:off x="628650" y="3269512"/>
            <a:ext cx="1076546" cy="797442"/>
          </a:xfrm>
          <a:prstGeom prst="roundRect">
            <a:avLst>
              <a:gd fmla="val 16667" name="adj"/>
            </a:avLst>
          </a:prstGeom>
          <a:solidFill>
            <a:srgbClr val="F9BA7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rPr b="0" i="0" lang="ko" sz="2000" u="none" cap="none" strike="noStrike">
                <a:solidFill>
                  <a:schemeClr val="lt1"/>
                </a:solidFill>
                <a:latin typeface="Arial"/>
                <a:ea typeface="Arial"/>
                <a:cs typeface="Arial"/>
                <a:sym typeface="Arial"/>
              </a:rPr>
              <a:t>JS</a:t>
            </a:r>
            <a:endParaRPr b="0" i="0" sz="2000" u="none" cap="none" strike="noStrike">
              <a:solidFill>
                <a:schemeClr val="lt1"/>
              </a:solidFill>
              <a:latin typeface="Arial"/>
              <a:ea typeface="Arial"/>
              <a:cs typeface="Arial"/>
              <a:sym typeface="Arial"/>
            </a:endParaRPr>
          </a:p>
        </p:txBody>
      </p:sp>
      <p:sp>
        <p:nvSpPr>
          <p:cNvPr id="257" name="Google Shape;257;p44"/>
          <p:cNvSpPr/>
          <p:nvPr/>
        </p:nvSpPr>
        <p:spPr>
          <a:xfrm>
            <a:off x="3485486" y="3270454"/>
            <a:ext cx="1489887" cy="796500"/>
          </a:xfrm>
          <a:prstGeom prst="roundRect">
            <a:avLst>
              <a:gd fmla="val 16667" name="adj"/>
            </a:avLst>
          </a:prstGeom>
          <a:solidFill>
            <a:srgbClr val="F9BA7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rPr b="0" i="0" lang="ko" sz="2000" u="none" cap="none" strike="noStrike">
                <a:solidFill>
                  <a:schemeClr val="lt1"/>
                </a:solidFill>
                <a:latin typeface="Arial"/>
                <a:ea typeface="Arial"/>
                <a:cs typeface="Arial"/>
                <a:sym typeface="Arial"/>
              </a:rPr>
              <a:t>PHP script</a:t>
            </a:r>
            <a:endParaRPr b="0" i="0" sz="2000" u="none" cap="none" strike="noStrike">
              <a:solidFill>
                <a:schemeClr val="lt1"/>
              </a:solidFill>
              <a:latin typeface="Arial"/>
              <a:ea typeface="Arial"/>
              <a:cs typeface="Arial"/>
              <a:sym typeface="Arial"/>
            </a:endParaRPr>
          </a:p>
        </p:txBody>
      </p:sp>
      <p:sp>
        <p:nvSpPr>
          <p:cNvPr id="258" name="Google Shape;258;p44"/>
          <p:cNvSpPr/>
          <p:nvPr/>
        </p:nvSpPr>
        <p:spPr>
          <a:xfrm>
            <a:off x="6755663" y="3270454"/>
            <a:ext cx="829340" cy="796500"/>
          </a:xfrm>
          <a:prstGeom prst="roundRect">
            <a:avLst>
              <a:gd fmla="val 16667" name="adj"/>
            </a:avLst>
          </a:prstGeom>
          <a:solidFill>
            <a:srgbClr val="F9BA7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rPr b="0" i="0" lang="ko" sz="2000" u="none" cap="none" strike="noStrike">
                <a:solidFill>
                  <a:schemeClr val="lt1"/>
                </a:solidFill>
                <a:latin typeface="Arial"/>
                <a:ea typeface="Arial"/>
                <a:cs typeface="Arial"/>
                <a:sym typeface="Arial"/>
              </a:rPr>
              <a:t>DB</a:t>
            </a:r>
            <a:endParaRPr b="0" i="0" sz="2000" u="none" cap="none" strike="noStrike">
              <a:solidFill>
                <a:schemeClr val="lt1"/>
              </a:solidFill>
              <a:latin typeface="Arial"/>
              <a:ea typeface="Arial"/>
              <a:cs typeface="Arial"/>
              <a:sym typeface="Arial"/>
            </a:endParaRPr>
          </a:p>
        </p:txBody>
      </p:sp>
      <p:cxnSp>
        <p:nvCxnSpPr>
          <p:cNvPr id="259" name="Google Shape;259;p44"/>
          <p:cNvCxnSpPr/>
          <p:nvPr/>
        </p:nvCxnSpPr>
        <p:spPr>
          <a:xfrm>
            <a:off x="1768992" y="3444949"/>
            <a:ext cx="1622464" cy="0"/>
          </a:xfrm>
          <a:prstGeom prst="straightConnector1">
            <a:avLst/>
          </a:prstGeom>
          <a:noFill/>
          <a:ln cap="flat" cmpd="sng" w="53975">
            <a:solidFill>
              <a:srgbClr val="A5A5A5"/>
            </a:solidFill>
            <a:prstDash val="solid"/>
            <a:miter lim="800000"/>
            <a:headEnd len="sm" w="sm" type="none"/>
            <a:tailEnd len="med" w="med" type="triangle"/>
          </a:ln>
        </p:spPr>
      </p:cxnSp>
      <p:cxnSp>
        <p:nvCxnSpPr>
          <p:cNvPr id="260" name="Google Shape;260;p44"/>
          <p:cNvCxnSpPr/>
          <p:nvPr/>
        </p:nvCxnSpPr>
        <p:spPr>
          <a:xfrm>
            <a:off x="5094991" y="3436975"/>
            <a:ext cx="1626782" cy="0"/>
          </a:xfrm>
          <a:prstGeom prst="straightConnector1">
            <a:avLst/>
          </a:prstGeom>
          <a:noFill/>
          <a:ln cap="flat" cmpd="sng" w="53975">
            <a:solidFill>
              <a:srgbClr val="A5A5A5"/>
            </a:solidFill>
            <a:prstDash val="solid"/>
            <a:miter lim="800000"/>
            <a:headEnd len="sm" w="sm" type="none"/>
            <a:tailEnd len="med" w="med" type="triangle"/>
          </a:ln>
        </p:spPr>
      </p:cxnSp>
      <p:cxnSp>
        <p:nvCxnSpPr>
          <p:cNvPr id="261" name="Google Shape;261;p44"/>
          <p:cNvCxnSpPr/>
          <p:nvPr/>
        </p:nvCxnSpPr>
        <p:spPr>
          <a:xfrm rot="10800000">
            <a:off x="1759024" y="3747977"/>
            <a:ext cx="1606844" cy="0"/>
          </a:xfrm>
          <a:prstGeom prst="straightConnector1">
            <a:avLst/>
          </a:prstGeom>
          <a:noFill/>
          <a:ln cap="flat" cmpd="sng" w="53975">
            <a:solidFill>
              <a:srgbClr val="A5A5A5"/>
            </a:solidFill>
            <a:prstDash val="solid"/>
            <a:miter lim="800000"/>
            <a:headEnd len="sm" w="sm" type="none"/>
            <a:tailEnd len="med" w="med" type="triangle"/>
          </a:ln>
        </p:spPr>
      </p:cxnSp>
      <p:cxnSp>
        <p:nvCxnSpPr>
          <p:cNvPr id="262" name="Google Shape;262;p44"/>
          <p:cNvCxnSpPr/>
          <p:nvPr/>
        </p:nvCxnSpPr>
        <p:spPr>
          <a:xfrm rot="10800000">
            <a:off x="5071733" y="3747977"/>
            <a:ext cx="1606844" cy="0"/>
          </a:xfrm>
          <a:prstGeom prst="straightConnector1">
            <a:avLst/>
          </a:prstGeom>
          <a:noFill/>
          <a:ln cap="flat" cmpd="sng" w="53975">
            <a:solidFill>
              <a:srgbClr val="A5A5A5"/>
            </a:solidFill>
            <a:prstDash val="solid"/>
            <a:miter lim="800000"/>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